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576" r:id="rId3"/>
    <p:sldId id="579" r:id="rId4"/>
    <p:sldId id="577" r:id="rId5"/>
    <p:sldId id="580" r:id="rId6"/>
    <p:sldId id="586" r:id="rId7"/>
    <p:sldId id="587" r:id="rId8"/>
    <p:sldId id="262" r:id="rId9"/>
    <p:sldId id="263" r:id="rId10"/>
    <p:sldId id="264" r:id="rId11"/>
    <p:sldId id="265" r:id="rId12"/>
    <p:sldId id="266" r:id="rId13"/>
    <p:sldId id="267" r:id="rId14"/>
    <p:sldId id="268" r:id="rId15"/>
    <p:sldId id="541" r:id="rId16"/>
    <p:sldId id="593" r:id="rId17"/>
    <p:sldId id="583" r:id="rId18"/>
    <p:sldId id="589" r:id="rId19"/>
    <p:sldId id="258" r:id="rId20"/>
    <p:sldId id="585" r:id="rId21"/>
    <p:sldId id="591" r:id="rId22"/>
    <p:sldId id="523" r:id="rId23"/>
    <p:sldId id="573" r:id="rId24"/>
    <p:sldId id="521" r:id="rId25"/>
    <p:sldId id="528" r:id="rId26"/>
    <p:sldId id="543" r:id="rId27"/>
    <p:sldId id="542" r:id="rId28"/>
    <p:sldId id="571" r:id="rId29"/>
    <p:sldId id="527" r:id="rId30"/>
    <p:sldId id="594" r:id="rId31"/>
    <p:sldId id="592" r:id="rId32"/>
    <p:sldId id="584" r:id="rId33"/>
    <p:sldId id="547" r:id="rId34"/>
    <p:sldId id="545" r:id="rId35"/>
    <p:sldId id="544" r:id="rId36"/>
    <p:sldId id="5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68B4"/>
    <a:srgbClr val="75A5AF"/>
    <a:srgbClr val="A2C4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3"/>
    <p:restoredTop sz="69463"/>
  </p:normalViewPr>
  <p:slideViewPr>
    <p:cSldViewPr snapToGrid="0" snapToObjects="1">
      <p:cViewPr varScale="1">
        <p:scale>
          <a:sx n="71" d="100"/>
          <a:sy n="71" d="100"/>
        </p:scale>
        <p:origin x="1112" y="176"/>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923CCA-F6C1-1046-A59A-1FB8F42C44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160FC-8DD9-204D-8460-4F75A0511F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1697A3-6773-1B47-8A94-42ED19203F46}" type="datetimeFigureOut">
              <a:rPr lang="en-US" smtClean="0"/>
              <a:t>1/24/22</a:t>
            </a:fld>
            <a:endParaRPr lang="en-US"/>
          </a:p>
        </p:txBody>
      </p:sp>
      <p:sp>
        <p:nvSpPr>
          <p:cNvPr id="4" name="Footer Placeholder 3">
            <a:extLst>
              <a:ext uri="{FF2B5EF4-FFF2-40B4-BE49-F238E27FC236}">
                <a16:creationId xmlns:a16="http://schemas.microsoft.com/office/drawing/2014/main" id="{2F5169B4-8E06-7241-8804-95EF93252F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DAE8A3-8169-D246-A340-C62DD8F96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08F54D-D686-C54B-A915-D822850DEF63}" type="slidenum">
              <a:rPr lang="en-US" smtClean="0"/>
              <a:t>‹#›</a:t>
            </a:fld>
            <a:endParaRPr lang="en-US"/>
          </a:p>
        </p:txBody>
      </p:sp>
    </p:spTree>
    <p:extLst>
      <p:ext uri="{BB962C8B-B14F-4D97-AF65-F5344CB8AC3E}">
        <p14:creationId xmlns:p14="http://schemas.microsoft.com/office/powerpoint/2010/main" val="37855189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9E289-F042-A34F-B6F8-CA12D04D6A5C}" type="datetimeFigureOut">
              <a:rPr lang="en-US" smtClean="0"/>
              <a:t>1/24/22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FAB59-108E-244D-AB1D-ACCD0FDFB1D4}" type="slidenum">
              <a:rPr lang="en-US" smtClean="0"/>
              <a:t>‹#›</a:t>
            </a:fld>
            <a:endParaRPr lang="en-US"/>
          </a:p>
        </p:txBody>
      </p:sp>
    </p:spTree>
    <p:extLst>
      <p:ext uri="{BB962C8B-B14F-4D97-AF65-F5344CB8AC3E}">
        <p14:creationId xmlns:p14="http://schemas.microsoft.com/office/powerpoint/2010/main" val="332995529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cbi.nlm.nih.gov/pubmed/2298825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houghtco.com/probability-distribution-3126569"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thoughtco.com/when-to-use-binomial-distribution-312659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Poisson_distribu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Negative_binomial_distributi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enomebiology.biomedcentral.com/articles/10.1186/gb-2010-11-10-r106#Equ7"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genomebiology.biomedcentral.com/articles/10.1186/gb-2010-11-10-r106#Equ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3" Type="http://schemas.openxmlformats.org/officeDocument/2006/relationships/hyperlink" Target="https://en.wikipedia.org/wiki/Gene_silencing" TargetMode="External"/><Relationship Id="rId18" Type="http://schemas.openxmlformats.org/officeDocument/2006/relationships/hyperlink" Target="https://en.wikipedia.org/wiki/RNA" TargetMode="External"/><Relationship Id="rId26" Type="http://schemas.openxmlformats.org/officeDocument/2006/relationships/hyperlink" Target="https://en.wikipedia.org/wiki/Post-transcriptional_modification" TargetMode="External"/><Relationship Id="rId21" Type="http://schemas.openxmlformats.org/officeDocument/2006/relationships/hyperlink" Target="https://en.wikipedia.org/wiki/Piwi-interacting_RNA#cite_note-Monga-3" TargetMode="External"/><Relationship Id="rId34" Type="http://schemas.openxmlformats.org/officeDocument/2006/relationships/hyperlink" Target="https://en.wikipedia.org/wiki/Nucleotides" TargetMode="External"/><Relationship Id="rId7" Type="http://schemas.openxmlformats.org/officeDocument/2006/relationships/hyperlink" Target="https://en.wikipedia.org/wiki/RNA_silencing" TargetMode="External"/><Relationship Id="rId12" Type="http://schemas.openxmlformats.org/officeDocument/2006/relationships/hyperlink" Target="https://en.wikipedia.org/wiki/MicroRNA#cite_note-pmid19167326-2" TargetMode="External"/><Relationship Id="rId17" Type="http://schemas.openxmlformats.org/officeDocument/2006/relationships/hyperlink" Target="https://en.wikipedia.org/wiki/MicroRNA#cite_note-3" TargetMode="External"/><Relationship Id="rId25" Type="http://schemas.openxmlformats.org/officeDocument/2006/relationships/hyperlink" Target="https://en.wikipedia.org/wiki/Epigenetics" TargetMode="External"/><Relationship Id="rId33" Type="http://schemas.openxmlformats.org/officeDocument/2006/relationships/hyperlink" Target="https://en.wikipedia.org/wiki/Molecule" TargetMode="External"/><Relationship Id="rId2" Type="http://schemas.openxmlformats.org/officeDocument/2006/relationships/slide" Target="../slides/slide22.xml"/><Relationship Id="rId16" Type="http://schemas.openxmlformats.org/officeDocument/2006/relationships/hyperlink" Target="https://en.wikipedia.org/wiki/Ribosome" TargetMode="External"/><Relationship Id="rId20" Type="http://schemas.openxmlformats.org/officeDocument/2006/relationships/hyperlink" Target="https://en.wikipedia.org/wiki/Piwi-interacting_RNA#cite_note-Seto-2" TargetMode="External"/><Relationship Id="rId29" Type="http://schemas.openxmlformats.org/officeDocument/2006/relationships/hyperlink" Target="https://en.wikipedia.org/wiki/Piwi-interacting_RNA#cite_note-siomi_review-4" TargetMode="External"/><Relationship Id="rId1" Type="http://schemas.openxmlformats.org/officeDocument/2006/relationships/notesMaster" Target="../notesMasters/notesMaster1.xml"/><Relationship Id="rId6" Type="http://schemas.openxmlformats.org/officeDocument/2006/relationships/hyperlink" Target="https://en.wikipedia.org/wiki/Nucleotide" TargetMode="External"/><Relationship Id="rId11" Type="http://schemas.openxmlformats.org/officeDocument/2006/relationships/hyperlink" Target="https://en.wikipedia.org/wiki/MRNA" TargetMode="External"/><Relationship Id="rId24" Type="http://schemas.openxmlformats.org/officeDocument/2006/relationships/hyperlink" Target="https://en.wikipedia.org/wiki/Argonaute" TargetMode="External"/><Relationship Id="rId32" Type="http://schemas.openxmlformats.org/officeDocument/2006/relationships/hyperlink" Target="https://en.wikipedia.org/wiki/Transfer_RNA#cite_note-1" TargetMode="External"/><Relationship Id="rId37" Type="http://schemas.openxmlformats.org/officeDocument/2006/relationships/hyperlink" Target="https://en.wikipedia.org/wiki/Amino_acid" TargetMode="External"/><Relationship Id="rId5" Type="http://schemas.openxmlformats.org/officeDocument/2006/relationships/hyperlink" Target="https://en.wikipedia.org/wiki/Non-coding_RNA" TargetMode="External"/><Relationship Id="rId15" Type="http://schemas.openxmlformats.org/officeDocument/2006/relationships/hyperlink" Target="https://en.wikipedia.org/wiki/Translation_(biology)" TargetMode="External"/><Relationship Id="rId23" Type="http://schemas.openxmlformats.org/officeDocument/2006/relationships/hyperlink" Target="https://en.wikipedia.org/wiki/Piwi" TargetMode="External"/><Relationship Id="rId28" Type="http://schemas.openxmlformats.org/officeDocument/2006/relationships/hyperlink" Target="https://en.wikipedia.org/wiki/Germ_line" TargetMode="External"/><Relationship Id="rId36" Type="http://schemas.openxmlformats.org/officeDocument/2006/relationships/hyperlink" Target="https://en.wikipedia.org/wiki/Messenger_RNA" TargetMode="External"/><Relationship Id="rId10" Type="http://schemas.openxmlformats.org/officeDocument/2006/relationships/hyperlink" Target="https://en.wikipedia.org/wiki/Base-pair" TargetMode="External"/><Relationship Id="rId19" Type="http://schemas.openxmlformats.org/officeDocument/2006/relationships/hyperlink" Target="https://en.wikipedia.org/wiki/Piwi-interacting_RNA#cite_note-Molecular-1" TargetMode="External"/><Relationship Id="rId31" Type="http://schemas.openxmlformats.org/officeDocument/2006/relationships/hyperlink" Target="https://en.wikipedia.org/wiki/Piwi-interacting_RNA#cite_note-pmid17199040-6" TargetMode="External"/><Relationship Id="rId4" Type="http://schemas.openxmlformats.org/officeDocument/2006/relationships/hyperlink" Target="https://www.researchgate.net/journal/Biochemical-Journal-1470-8728" TargetMode="External"/><Relationship Id="rId9" Type="http://schemas.openxmlformats.org/officeDocument/2006/relationships/hyperlink" Target="https://en.wikipedia.org/wiki/MicroRNA#cite_note-Metazoan_MicroRNAs-1" TargetMode="External"/><Relationship Id="rId14" Type="http://schemas.openxmlformats.org/officeDocument/2006/relationships/hyperlink" Target="https://en.wikipedia.org/wiki/Polyadenylation" TargetMode="External"/><Relationship Id="rId22" Type="http://schemas.openxmlformats.org/officeDocument/2006/relationships/hyperlink" Target="https://en.wikipedia.org/wiki/Protein" TargetMode="External"/><Relationship Id="rId27" Type="http://schemas.openxmlformats.org/officeDocument/2006/relationships/hyperlink" Target="https://en.wikipedia.org/wiki/Transposable_element" TargetMode="External"/><Relationship Id="rId30" Type="http://schemas.openxmlformats.org/officeDocument/2006/relationships/hyperlink" Target="https://en.wikipedia.org/wiki/Piwi-interacting_RNA#cite_note-rasirn-5" TargetMode="External"/><Relationship Id="rId35" Type="http://schemas.openxmlformats.org/officeDocument/2006/relationships/hyperlink" Target="https://en.wikipedia.org/wiki/Transfer_RNA#cite_note-sharp1985-2" TargetMode="External"/><Relationship Id="rId8" Type="http://schemas.openxmlformats.org/officeDocument/2006/relationships/hyperlink" Target="https://en.wikipedia.org/wiki/Regulation_of_gene_expression" TargetMode="External"/><Relationship Id="rId3" Type="http://schemas.openxmlformats.org/officeDocument/2006/relationships/hyperlink" Target="https://doi.org/10.3389/fgene.2019.00364"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agescience.com/blog/at-iowa-core-lab-pippin-sizing-is-essential-for-microrna-studi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430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Arial" panose="020B0604020202020204" pitchFamily="34" charset="0"/>
                <a:cs typeface="Arial" panose="020B0604020202020204" pitchFamily="34" charset="0"/>
              </a:rPr>
              <a:t>Script:</a:t>
            </a:r>
          </a:p>
          <a:p>
            <a:pPr algn="l"/>
            <a:r>
              <a:rPr lang="en-US" sz="1200" dirty="0">
                <a:latin typeface="Arial" panose="020B0604020202020204" pitchFamily="34" charset="0"/>
                <a:cs typeface="Arial" panose="020B0604020202020204" pitchFamily="34" charset="0"/>
              </a:rPr>
              <a:t>-Paper evaluating different normalization methods. There are other papers by other authors.</a:t>
            </a:r>
          </a:p>
          <a:p>
            <a:pPr algn="l"/>
            <a:r>
              <a:rPr lang="en-US" sz="1200" dirty="0">
                <a:latin typeface="Arial" panose="020B0604020202020204" pitchFamily="34" charset="0"/>
                <a:cs typeface="Arial" panose="020B0604020202020204" pitchFamily="34" charset="0"/>
              </a:rPr>
              <a:t>-In this paper, 7 methods of normalization with different datasets (mRNA and miRNA)</a:t>
            </a:r>
          </a:p>
          <a:p>
            <a:pPr algn="l"/>
            <a:r>
              <a:rPr lang="en-US" sz="1200" dirty="0">
                <a:latin typeface="Arial" panose="020B0604020202020204" pitchFamily="34" charset="0"/>
                <a:cs typeface="Arial" panose="020B0604020202020204" pitchFamily="34" charset="0"/>
              </a:rPr>
              <a:t>-Library size, presence of few high count and large number of 0 counts affects normalization</a:t>
            </a:r>
          </a:p>
          <a:p>
            <a:pPr algn="l"/>
            <a:r>
              <a:rPr lang="en-US" sz="1200" dirty="0">
                <a:latin typeface="Arial" panose="020B0604020202020204" pitchFamily="34" charset="0"/>
                <a:cs typeface="Arial" panose="020B0604020202020204" pitchFamily="34" charset="0"/>
              </a:rPr>
              <a:t>-DESeq2 and TMM “best</a:t>
            </a:r>
            <a:r>
              <a:rPr lang="en-US" sz="1200">
                <a:latin typeface="Arial" panose="020B0604020202020204" pitchFamily="34" charset="0"/>
                <a:cs typeface="Arial" panose="020B0604020202020204" pitchFamily="34" charset="0"/>
              </a:rPr>
              <a:t>” methods</a:t>
            </a:r>
            <a:endParaRPr lang="en-US" sz="1200" dirty="0">
              <a:latin typeface="Arial" panose="020B0604020202020204" pitchFamily="34" charset="0"/>
              <a:cs typeface="Arial" panose="020B0604020202020204" pitchFamily="34" charset="0"/>
            </a:endParaRPr>
          </a:p>
          <a:p>
            <a:pPr algn="l"/>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Information:</a:t>
            </a:r>
          </a:p>
          <a:p>
            <a:pPr algn="l"/>
            <a:r>
              <a:rPr lang="en-US" sz="1200" dirty="0">
                <a:latin typeface="Arial" panose="020B0604020202020204" pitchFamily="34" charset="0"/>
                <a:cs typeface="Arial" panose="020B0604020202020204" pitchFamily="34" charset="0"/>
              </a:rPr>
              <a:t>Dillies et al. Briefings in Bioinformatics, Vol. 14 (6): 671–683 (2013)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exrna.org</a:t>
            </a:r>
            <a:r>
              <a:rPr lang="en-US" sz="1200" dirty="0">
                <a:latin typeface="Arial" panose="020B0604020202020204" pitchFamily="34" charset="0"/>
                <a:cs typeface="Arial" panose="020B0604020202020204" pitchFamily="34" charset="0"/>
              </a:rPr>
              <a:t>/normalization-of-small-rna-seq-data-from-extracellular-rna-samples/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Authors suggest DESeq2 and TMM as methods of choice based on different library sizes and composition</a:t>
            </a:r>
            <a:endParaRPr lang="en-NZ" sz="1200" b="0" i="0" u="none" strike="noStrike" kern="1200" dirty="0">
              <a:solidFill>
                <a:schemeClr val="tx1"/>
              </a:solidFill>
              <a:effectLst/>
              <a:latin typeface="+mn-lt"/>
              <a:ea typeface="+mn-ea"/>
              <a:cs typeface="+mn-cs"/>
              <a:hlinkClick r:id="rId3"/>
            </a:endParaRPr>
          </a:p>
          <a:p>
            <a:r>
              <a:rPr lang="en-NZ" sz="1200" b="0" i="0" u="none" strike="noStrike" kern="1200" dirty="0">
                <a:solidFill>
                  <a:schemeClr val="tx1"/>
                </a:solidFill>
                <a:effectLst/>
                <a:latin typeface="+mn-lt"/>
                <a:ea typeface="+mn-ea"/>
                <a:cs typeface="+mn-cs"/>
                <a:hlinkClick r:id="rId3"/>
              </a:rPr>
              <a:t>Dillies et al.</a:t>
            </a:r>
            <a:r>
              <a:rPr lang="en-NZ" sz="1200" b="0" i="0" kern="1200" dirty="0">
                <a:solidFill>
                  <a:schemeClr val="tx1"/>
                </a:solidFill>
                <a:effectLst/>
                <a:latin typeface="+mn-lt"/>
                <a:ea typeface="+mn-ea"/>
                <a:cs typeface="+mn-cs"/>
              </a:rPr>
              <a:t> published another comparison of normalization methods for </a:t>
            </a:r>
            <a:r>
              <a:rPr lang="en-NZ" sz="1200" b="0" i="0" kern="1200" dirty="0" err="1">
                <a:solidFill>
                  <a:schemeClr val="tx1"/>
                </a:solidFill>
                <a:effectLst/>
                <a:latin typeface="+mn-lt"/>
                <a:ea typeface="+mn-ea"/>
                <a:cs typeface="+mn-cs"/>
              </a:rPr>
              <a:t>RNAseq</a:t>
            </a:r>
            <a:r>
              <a:rPr lang="en-NZ" sz="1200" b="0" i="0" kern="1200" dirty="0">
                <a:solidFill>
                  <a:schemeClr val="tx1"/>
                </a:solidFill>
                <a:effectLst/>
                <a:latin typeface="+mn-lt"/>
                <a:ea typeface="+mn-ea"/>
                <a:cs typeface="+mn-cs"/>
              </a:rPr>
              <a:t> data in about the same time frame. Most of the datasets used were long </a:t>
            </a:r>
            <a:r>
              <a:rPr lang="en-NZ" sz="1200" b="0" i="0" kern="1200" dirty="0" err="1">
                <a:solidFill>
                  <a:schemeClr val="tx1"/>
                </a:solidFill>
                <a:effectLst/>
                <a:latin typeface="+mn-lt"/>
                <a:ea typeface="+mn-ea"/>
                <a:cs typeface="+mn-cs"/>
              </a:rPr>
              <a:t>RNAseq</a:t>
            </a:r>
            <a:r>
              <a:rPr lang="en-NZ" sz="1200" b="0" i="0" kern="1200" dirty="0">
                <a:solidFill>
                  <a:schemeClr val="tx1"/>
                </a:solidFill>
                <a:effectLst/>
                <a:latin typeface="+mn-lt"/>
                <a:ea typeface="+mn-ea"/>
                <a:cs typeface="+mn-cs"/>
              </a:rPr>
              <a:t> data, but a murine microRNA dataset was included. The seven methods compared in this study included TC (total counts), UQ (Upper Quartile), Median,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TMM, quantile and RPKM. TC, UQ and median are scaling approaches that are quite similar, involving the calculation of a scaling factor based on either the ratio of total counts (TC), upper quartile of counts (UQ) or median of counts. The authors assessed these normalization methods on real as well as simulated data. In their analysis, it is apparent that when boxplots of counts before and after normalization are assessed, the differences are most apparent in conditions where there are large differences in library size between samples. These differences do not improve after TC and RPKM normalization of the microRNA-</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data. Other features of microRNA-</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data that influence the results of the normalization according to the authors are the presence of high-count genes and a large number of 0 counts. Quantile normalization increases the intra-condition variability in the murine miRNA data. Based on the results of differential expression in this study, it is apparent that the differences in the final results depend on the normalization method and not on the model chosen to assess for differential expression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or TSPM). In the simulated data, which contains high count genes and may resemble microRNA </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data more closely than the other datasets, only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and TMM were successful in achieving a low false positive rate and high power. The authors conclude that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and TMM are the methods of choice based on their ability to perform in the presence of different library sizes and composition.</a:t>
            </a:r>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15</a:t>
            </a:fld>
            <a:endParaRPr lang="en-US"/>
          </a:p>
        </p:txBody>
      </p:sp>
    </p:spTree>
    <p:extLst>
      <p:ext uri="{BB962C8B-B14F-4D97-AF65-F5344CB8AC3E}">
        <p14:creationId xmlns:p14="http://schemas.microsoft.com/office/powerpoint/2010/main" val="442237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www.thoughtco.com</a:t>
            </a:r>
            <a:r>
              <a:rPr lang="en-NZ" sz="1200" b="0" i="0" kern="1200" dirty="0">
                <a:solidFill>
                  <a:schemeClr val="tx1"/>
                </a:solidFill>
                <a:effectLst/>
                <a:latin typeface="+mn-lt"/>
                <a:ea typeface="+mn-ea"/>
                <a:cs typeface="+mn-cs"/>
              </a:rPr>
              <a:t>/negative-binomial-distribution-4091991</a:t>
            </a:r>
          </a:p>
          <a:p>
            <a:r>
              <a:rPr lang="en-NZ" sz="1200" b="0" i="0" kern="1200" dirty="0">
                <a:solidFill>
                  <a:schemeClr val="tx1"/>
                </a:solidFill>
                <a:effectLst/>
                <a:latin typeface="+mn-lt"/>
                <a:ea typeface="+mn-ea"/>
                <a:cs typeface="+mn-cs"/>
              </a:rPr>
              <a:t>The negative binomial distribution is a </a:t>
            </a:r>
            <a:r>
              <a:rPr lang="en-NZ" sz="1200" b="0" i="0" u="none" strike="noStrike" kern="1200" dirty="0">
                <a:solidFill>
                  <a:schemeClr val="tx1"/>
                </a:solidFill>
                <a:effectLst/>
                <a:latin typeface="+mn-lt"/>
                <a:ea typeface="+mn-ea"/>
                <a:cs typeface="+mn-cs"/>
                <a:hlinkClick r:id="rId3"/>
              </a:rPr>
              <a:t>probability distribution</a:t>
            </a:r>
            <a:r>
              <a:rPr lang="en-NZ" sz="1200" b="0" i="0" kern="1200" dirty="0">
                <a:solidFill>
                  <a:schemeClr val="tx1"/>
                </a:solidFill>
                <a:effectLst/>
                <a:latin typeface="+mn-lt"/>
                <a:ea typeface="+mn-ea"/>
                <a:cs typeface="+mn-cs"/>
              </a:rPr>
              <a:t> that is used with discrete random variables. This type of distribution concerns the number of trials that must occur in order to have a predetermined number of successes.  As we will see, the negative binomial distribution is related to the </a:t>
            </a:r>
            <a:r>
              <a:rPr lang="en-NZ" sz="1200" b="0" i="0" u="none" strike="noStrike" kern="1200" dirty="0">
                <a:solidFill>
                  <a:schemeClr val="tx1"/>
                </a:solidFill>
                <a:effectLst/>
                <a:latin typeface="+mn-lt"/>
                <a:ea typeface="+mn-ea"/>
                <a:cs typeface="+mn-cs"/>
                <a:hlinkClick r:id="rId4"/>
              </a:rPr>
              <a:t>binomial distribution</a:t>
            </a:r>
            <a:r>
              <a:rPr lang="en-NZ" sz="1200" b="0" i="0" kern="1200" dirty="0">
                <a:solidFill>
                  <a:schemeClr val="tx1"/>
                </a:solidFill>
                <a:effectLst/>
                <a:latin typeface="+mn-lt"/>
                <a:ea typeface="+mn-ea"/>
                <a:cs typeface="+mn-cs"/>
              </a:rPr>
              <a:t>.  In addition, this distribution generalizes the geometric distribution.</a:t>
            </a:r>
            <a:endParaRPr lang="en-US" dirty="0"/>
          </a:p>
        </p:txBody>
      </p:sp>
    </p:spTree>
    <p:extLst>
      <p:ext uri="{BB962C8B-B14F-4D97-AF65-F5344CB8AC3E}">
        <p14:creationId xmlns:p14="http://schemas.microsoft.com/office/powerpoint/2010/main" val="38260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a:t>
            </a:r>
          </a:p>
          <a:p>
            <a:r>
              <a:rPr lang="en-US" dirty="0"/>
              <a:t>-Counts do not follow a normal distribution</a:t>
            </a:r>
          </a:p>
          <a:p>
            <a:r>
              <a:rPr lang="en-US" dirty="0"/>
              <a:t>-Poisson which assumes mean is equal to variance</a:t>
            </a:r>
          </a:p>
          <a:p>
            <a:r>
              <a:rPr lang="en-US" dirty="0"/>
              <a:t>-Negative binomial which takes into account dispersion</a:t>
            </a:r>
          </a:p>
          <a:p>
            <a:endParaRPr lang="en-US" dirty="0"/>
          </a:p>
          <a:p>
            <a:r>
              <a:rPr lang="en-US" dirty="0"/>
              <a:t>Figure and information:</a:t>
            </a:r>
          </a:p>
          <a:p>
            <a:r>
              <a:rPr lang="en-US" dirty="0"/>
              <a:t>https://</a:t>
            </a:r>
            <a:r>
              <a:rPr lang="en-US" dirty="0" err="1"/>
              <a:t>www.bioconductor.org</a:t>
            </a:r>
            <a:r>
              <a:rPr lang="en-US" dirty="0"/>
              <a:t>/help/course-materials/2014/CSAMA2014/2_Tuesday/lectures/DESeq2-Anders.pdf</a:t>
            </a:r>
          </a:p>
          <a:p>
            <a:endParaRPr lang="en-US" dirty="0"/>
          </a:p>
          <a:p>
            <a:r>
              <a:rPr lang="en-US" dirty="0"/>
              <a:t>https://</a:t>
            </a:r>
            <a:r>
              <a:rPr lang="en-US" dirty="0" err="1"/>
              <a:t>support.bioconductor.org</a:t>
            </a:r>
            <a:r>
              <a:rPr lang="en-US" dirty="0"/>
              <a:t>/p/74572/</a:t>
            </a:r>
          </a:p>
          <a:p>
            <a:r>
              <a:rPr lang="en-NZ" sz="1200" b="0" i="0" kern="1200" dirty="0">
                <a:solidFill>
                  <a:schemeClr val="tx1"/>
                </a:solidFill>
                <a:effectLst/>
                <a:latin typeface="+mn-lt"/>
                <a:ea typeface="+mn-ea"/>
                <a:cs typeface="+mn-cs"/>
              </a:rPr>
              <a:t>A distributional assumption is needed because we want to estimate the probability of extreme events (large fold change just appearing by chance) from limited replicates. The negative binomial (a.k.a. Gamma-Poisson) is a good choice for RNA-</a:t>
            </a:r>
            <a:r>
              <a:rPr lang="en-NZ" sz="1200" b="0" i="0" kern="1200" dirty="0" err="1">
                <a:solidFill>
                  <a:schemeClr val="tx1"/>
                </a:solidFill>
                <a:effectLst/>
                <a:latin typeface="+mn-lt"/>
                <a:ea typeface="+mn-ea"/>
                <a:cs typeface="+mn-cs"/>
              </a:rPr>
              <a:t>seq</a:t>
            </a:r>
            <a:r>
              <a:rPr lang="en-NZ" sz="1200" b="0" i="0" kern="1200" dirty="0">
                <a:solidFill>
                  <a:schemeClr val="tx1"/>
                </a:solidFill>
                <a:effectLst/>
                <a:latin typeface="+mn-lt"/>
                <a:ea typeface="+mn-ea"/>
                <a:cs typeface="+mn-cs"/>
              </a:rPr>
              <a:t> experiments because</a:t>
            </a:r>
          </a:p>
          <a:p>
            <a:r>
              <a:rPr lang="en-NZ" sz="1200" b="0" i="0" kern="1200" dirty="0">
                <a:solidFill>
                  <a:schemeClr val="tx1"/>
                </a:solidFill>
                <a:effectLst/>
                <a:latin typeface="+mn-lt"/>
                <a:ea typeface="+mn-ea"/>
                <a:cs typeface="+mn-cs"/>
              </a:rPr>
              <a:t>the observed data at gene level is inherently counts or estimated counts of fragments for each feature and</a:t>
            </a:r>
          </a:p>
          <a:p>
            <a:r>
              <a:rPr lang="en-NZ" sz="1200" b="0" i="0" kern="1200" dirty="0">
                <a:solidFill>
                  <a:schemeClr val="tx1"/>
                </a:solidFill>
                <a:effectLst/>
                <a:latin typeface="+mn-lt"/>
                <a:ea typeface="+mn-ea"/>
                <a:cs typeface="+mn-cs"/>
              </a:rPr>
              <a:t>the spread of values among biological replicates is more than given by a simpler, one parameter distribution, the Poisson; and it seems to be captured by the NB sufficiently well</a:t>
            </a:r>
            <a:endParaRPr lang="en-US" dirty="0"/>
          </a:p>
          <a:p>
            <a:endParaRPr lang="en-US" dirty="0"/>
          </a:p>
          <a:p>
            <a:r>
              <a:rPr lang="en-US" dirty="0"/>
              <a:t>http://</a:t>
            </a:r>
            <a:r>
              <a:rPr lang="en-US" dirty="0" err="1"/>
              <a:t>bridgeslab.sph.umich.edu</a:t>
            </a:r>
            <a:r>
              <a:rPr lang="en-US" dirty="0"/>
              <a:t>/posts/why-do-we-use-the-negative-binomial-distribution-for-</a:t>
            </a:r>
            <a:r>
              <a:rPr lang="en-US" dirty="0" err="1"/>
              <a:t>rnaseq</a:t>
            </a:r>
            <a:endParaRPr lang="en-US" dirty="0"/>
          </a:p>
          <a:p>
            <a:r>
              <a:rPr lang="en-NZ" sz="1200" b="0" i="0" kern="1200" dirty="0">
                <a:solidFill>
                  <a:schemeClr val="tx1"/>
                </a:solidFill>
                <a:effectLst/>
                <a:latin typeface="+mn-lt"/>
                <a:ea typeface="+mn-ea"/>
                <a:cs typeface="+mn-cs"/>
              </a:rPr>
              <a:t>First of all, since reads are count based, they can't be normally distributed (you can't have -3 counts, or 12.2 counts). Two distributions for count based data are </a:t>
            </a:r>
            <a:r>
              <a:rPr lang="en-NZ" sz="1200" b="0" i="0" u="none" strike="noStrike" kern="1200" dirty="0">
                <a:solidFill>
                  <a:schemeClr val="tx1"/>
                </a:solidFill>
                <a:effectLst/>
                <a:latin typeface="+mn-lt"/>
                <a:ea typeface="+mn-ea"/>
                <a:cs typeface="+mn-cs"/>
                <a:hlinkClick r:id="rId3"/>
              </a:rPr>
              <a:t>poisson</a:t>
            </a:r>
            <a:r>
              <a:rPr lang="en-NZ" sz="1200" b="0" i="0" kern="1200" dirty="0">
                <a:solidFill>
                  <a:schemeClr val="tx1"/>
                </a:solidFill>
                <a:effectLst/>
                <a:latin typeface="+mn-lt"/>
                <a:ea typeface="+mn-ea"/>
                <a:cs typeface="+mn-cs"/>
              </a:rPr>
              <a:t> (which presumes the variance and mean [</a:t>
            </a:r>
            <a:r>
              <a:rPr lang="en-NZ" sz="1200" b="0" i="0" kern="1200" dirty="0" err="1">
                <a:solidFill>
                  <a:schemeClr val="tx1"/>
                </a:solidFill>
                <a:effectLst/>
                <a:latin typeface="+mn-lt"/>
                <a:ea typeface="+mn-ea"/>
                <a:cs typeface="+mn-cs"/>
              </a:rPr>
              <a:t>ie</a:t>
            </a:r>
            <a:r>
              <a:rPr lang="en-NZ" sz="1200" b="0" i="0" kern="1200" dirty="0">
                <a:solidFill>
                  <a:schemeClr val="tx1"/>
                </a:solidFill>
                <a:effectLst/>
                <a:latin typeface="+mn-lt"/>
                <a:ea typeface="+mn-ea"/>
                <a:cs typeface="+mn-cs"/>
              </a:rPr>
              <a:t> expression in our case] are equal) or </a:t>
            </a:r>
            <a:r>
              <a:rPr lang="en-NZ" sz="1200" b="0" i="0" u="none" strike="noStrike" kern="1200" dirty="0">
                <a:solidFill>
                  <a:schemeClr val="tx1"/>
                </a:solidFill>
                <a:effectLst/>
                <a:latin typeface="+mn-lt"/>
                <a:ea typeface="+mn-ea"/>
                <a:cs typeface="+mn-cs"/>
                <a:hlinkClick r:id="rId4"/>
              </a:rPr>
              <a:t>negative binomial</a:t>
            </a:r>
            <a:r>
              <a:rPr lang="en-NZ" sz="1200" b="0" i="0" kern="1200" dirty="0">
                <a:solidFill>
                  <a:schemeClr val="tx1"/>
                </a:solidFill>
                <a:effectLst/>
                <a:latin typeface="+mn-lt"/>
                <a:ea typeface="+mn-ea"/>
                <a:cs typeface="+mn-cs"/>
              </a:rPr>
              <a:t> (which does not). This is especially a problem when the number of biological replicates are low because it is hard to accurately model variance of count based data if you are looking at only that gene and making the assumptions of normally distributed continuous data (</a:t>
            </a:r>
            <a:r>
              <a:rPr lang="en-NZ" sz="1200" b="0" i="0" kern="1200" dirty="0" err="1">
                <a:solidFill>
                  <a:schemeClr val="tx1"/>
                </a:solidFill>
                <a:effectLst/>
                <a:latin typeface="+mn-lt"/>
                <a:ea typeface="+mn-ea"/>
                <a:cs typeface="+mn-cs"/>
              </a:rPr>
              <a:t>ie</a:t>
            </a:r>
            <a:r>
              <a:rPr lang="en-NZ" sz="1200" b="0" i="0" kern="1200" dirty="0">
                <a:solidFill>
                  <a:schemeClr val="tx1"/>
                </a:solidFill>
                <a:effectLst/>
                <a:latin typeface="+mn-lt"/>
                <a:ea typeface="+mn-ea"/>
                <a:cs typeface="+mn-cs"/>
              </a:rPr>
              <a:t> a </a:t>
            </a:r>
            <a:r>
              <a:rPr lang="en-NZ" sz="1200" b="0" i="1" kern="1200" dirty="0">
                <a:solidFill>
                  <a:schemeClr val="tx1"/>
                </a:solidFill>
                <a:effectLst/>
                <a:latin typeface="+mn-lt"/>
                <a:ea typeface="+mn-ea"/>
                <a:cs typeface="+mn-cs"/>
              </a:rPr>
              <a:t>t</a:t>
            </a:r>
            <a:r>
              <a:rPr lang="en-NZ" sz="1200" b="0" i="0" kern="1200" dirty="0">
                <a:solidFill>
                  <a:schemeClr val="tx1"/>
                </a:solidFill>
                <a:effectLst/>
                <a:latin typeface="+mn-lt"/>
                <a:ea typeface="+mn-ea"/>
                <a:cs typeface="+mn-cs"/>
              </a:rPr>
              <a:t>-test). A good estimate of variance for each gene is essential to determine whether the changes are due to chance.</a:t>
            </a:r>
          </a:p>
          <a:p>
            <a:r>
              <a:rPr lang="en-NZ" sz="1200" b="0" i="0" kern="1200" dirty="0">
                <a:solidFill>
                  <a:schemeClr val="tx1"/>
                </a:solidFill>
                <a:effectLst/>
                <a:latin typeface="+mn-lt"/>
                <a:ea typeface="+mn-ea"/>
                <a:cs typeface="+mn-cs"/>
              </a:rPr>
              <a:t>Most </a:t>
            </a:r>
            <a:r>
              <a:rPr lang="en-NZ" sz="1200" b="0" i="0" kern="1200" dirty="0" err="1">
                <a:solidFill>
                  <a:schemeClr val="tx1"/>
                </a:solidFill>
                <a:effectLst/>
                <a:latin typeface="+mn-lt"/>
                <a:ea typeface="+mn-ea"/>
                <a:cs typeface="+mn-cs"/>
              </a:rPr>
              <a:t>RNAseq</a:t>
            </a:r>
            <a:r>
              <a:rPr lang="en-NZ" sz="1200" b="0" i="0" kern="1200" dirty="0">
                <a:solidFill>
                  <a:schemeClr val="tx1"/>
                </a:solidFill>
                <a:effectLst/>
                <a:latin typeface="+mn-lt"/>
                <a:ea typeface="+mn-ea"/>
                <a:cs typeface="+mn-cs"/>
              </a:rPr>
              <a:t> tools allow for the global variance (</a:t>
            </a:r>
            <a:r>
              <a:rPr lang="en-NZ" sz="1200" b="0" i="0" kern="1200" dirty="0" err="1">
                <a:solidFill>
                  <a:schemeClr val="tx1"/>
                </a:solidFill>
                <a:effectLst/>
                <a:latin typeface="+mn-lt"/>
                <a:ea typeface="+mn-ea"/>
                <a:cs typeface="+mn-cs"/>
              </a:rPr>
              <a:t>ie</a:t>
            </a:r>
            <a:r>
              <a:rPr lang="en-NZ" sz="1200" b="0" i="0" kern="1200" dirty="0">
                <a:solidFill>
                  <a:schemeClr val="tx1"/>
                </a:solidFill>
                <a:effectLst/>
                <a:latin typeface="+mn-lt"/>
                <a:ea typeface="+mn-ea"/>
                <a:cs typeface="+mn-cs"/>
              </a:rPr>
              <a:t> for a gene in 'general') to be estimated for a certain read density. This generates a more accurate estimate of the variance than looking at each individual gene's (potentially small n) distribution because you can make some assumptions in general about how low expressing and high expressing genes vary.</a:t>
            </a:r>
          </a:p>
          <a:p>
            <a:r>
              <a:rPr lang="en-NZ" sz="1200" b="0" i="0" kern="1200" dirty="0">
                <a:solidFill>
                  <a:schemeClr val="tx1"/>
                </a:solidFill>
                <a:effectLst/>
                <a:latin typeface="+mn-lt"/>
                <a:ea typeface="+mn-ea"/>
                <a:cs typeface="+mn-cs"/>
              </a:rPr>
              <a:t>This variance parameter is then used to model the NB distribution for each gene (because it allows for expression and variance to be unlinked) and therefore to more accurately estimate the error term. As the number of samples increases, the local (gene-specific) variance can be better estimated (but the expression will generally follow a skewed, stochastic and non-normal distribution).</a:t>
            </a:r>
          </a:p>
          <a:p>
            <a:endParaRPr lang="en-US" dirty="0"/>
          </a:p>
        </p:txBody>
      </p:sp>
    </p:spTree>
    <p:extLst>
      <p:ext uri="{BB962C8B-B14F-4D97-AF65-F5344CB8AC3E}">
        <p14:creationId xmlns:p14="http://schemas.microsoft.com/office/powerpoint/2010/main" val="3462683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Figures and information:</a:t>
            </a:r>
          </a:p>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hbctraining.github.io</a:t>
            </a:r>
            <a:r>
              <a:rPr lang="en-NZ" sz="1200" b="0" i="0" kern="1200" dirty="0">
                <a:solidFill>
                  <a:schemeClr val="tx1"/>
                </a:solidFill>
                <a:effectLst/>
                <a:latin typeface="+mn-lt"/>
                <a:ea typeface="+mn-ea"/>
                <a:cs typeface="+mn-cs"/>
              </a:rPr>
              <a:t>/</a:t>
            </a:r>
            <a:r>
              <a:rPr lang="en-NZ" sz="1200" b="0" i="0" kern="1200" dirty="0" err="1">
                <a:solidFill>
                  <a:schemeClr val="tx1"/>
                </a:solidFill>
                <a:effectLst/>
                <a:latin typeface="+mn-lt"/>
                <a:ea typeface="+mn-ea"/>
                <a:cs typeface="+mn-cs"/>
              </a:rPr>
              <a:t>DGE_workshop</a:t>
            </a:r>
            <a:r>
              <a:rPr lang="en-NZ" sz="1200" b="0" i="0" kern="1200" dirty="0">
                <a:solidFill>
                  <a:schemeClr val="tx1"/>
                </a:solidFill>
                <a:effectLst/>
                <a:latin typeface="+mn-lt"/>
                <a:ea typeface="+mn-ea"/>
                <a:cs typeface="+mn-cs"/>
              </a:rPr>
              <a:t>/lessons/04_DGE_DESeq2_analysis.html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Simon Anders and Wolfgang Huber 2010</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genomebiology.biomedcentral.com</a:t>
            </a:r>
            <a:r>
              <a:rPr lang="en-NZ" sz="1200" b="0" i="0" kern="1200" dirty="0">
                <a:solidFill>
                  <a:schemeClr val="tx1"/>
                </a:solidFill>
                <a:effectLst/>
                <a:latin typeface="+mn-lt"/>
                <a:ea typeface="+mn-ea"/>
                <a:cs typeface="+mn-cs"/>
              </a:rPr>
              <a:t>/articles/10.1186/gb-2010-11-10-r106</a:t>
            </a:r>
          </a:p>
          <a:p>
            <a:r>
              <a:rPr lang="en-NZ" sz="1200" b="1" i="0" kern="1200" dirty="0">
                <a:solidFill>
                  <a:schemeClr val="tx1"/>
                </a:solidFill>
                <a:effectLst/>
                <a:latin typeface="+mn-lt"/>
                <a:ea typeface="+mn-ea"/>
                <a:cs typeface="+mn-cs"/>
              </a:rPr>
              <a:t>Dependence of the variance on the mean for condition</a:t>
            </a:r>
            <a:r>
              <a:rPr lang="en-NZ" sz="1200" b="0" i="0" kern="1200" dirty="0">
                <a:solidFill>
                  <a:schemeClr val="tx1"/>
                </a:solidFill>
                <a:effectLst/>
                <a:latin typeface="+mn-lt"/>
                <a:ea typeface="+mn-ea"/>
                <a:cs typeface="+mn-cs"/>
              </a:rPr>
              <a:t> </a:t>
            </a:r>
            <a:r>
              <a:rPr lang="en-NZ" sz="1200" b="1" i="1" kern="1200" dirty="0">
                <a:solidFill>
                  <a:schemeClr val="tx1"/>
                </a:solidFill>
                <a:effectLst/>
                <a:latin typeface="+mn-lt"/>
                <a:ea typeface="+mn-ea"/>
                <a:cs typeface="+mn-cs"/>
              </a:rPr>
              <a:t>A</a:t>
            </a:r>
            <a:r>
              <a:rPr lang="en-NZ" sz="1200" b="0" i="0" kern="1200" dirty="0">
                <a:solidFill>
                  <a:schemeClr val="tx1"/>
                </a:solidFill>
                <a:effectLst/>
                <a:latin typeface="+mn-lt"/>
                <a:ea typeface="+mn-ea"/>
                <a:cs typeface="+mn-cs"/>
              </a:rPr>
              <a:t> </a:t>
            </a:r>
            <a:r>
              <a:rPr lang="en-NZ" sz="1200" b="1" i="0" kern="1200" dirty="0">
                <a:solidFill>
                  <a:schemeClr val="tx1"/>
                </a:solidFill>
                <a:effectLst/>
                <a:latin typeface="+mn-lt"/>
                <a:ea typeface="+mn-ea"/>
                <a:cs typeface="+mn-cs"/>
              </a:rPr>
              <a:t>in the fly RNA-</a:t>
            </a:r>
            <a:r>
              <a:rPr lang="en-NZ" sz="1200" b="1" i="0" kern="1200" dirty="0" err="1">
                <a:solidFill>
                  <a:schemeClr val="tx1"/>
                </a:solidFill>
                <a:effectLst/>
                <a:latin typeface="+mn-lt"/>
                <a:ea typeface="+mn-ea"/>
                <a:cs typeface="+mn-cs"/>
              </a:rPr>
              <a:t>Seq</a:t>
            </a:r>
            <a:r>
              <a:rPr lang="en-NZ" sz="1200" b="1" i="0" kern="1200" dirty="0">
                <a:solidFill>
                  <a:schemeClr val="tx1"/>
                </a:solidFill>
                <a:effectLst/>
                <a:latin typeface="+mn-lt"/>
                <a:ea typeface="+mn-ea"/>
                <a:cs typeface="+mn-cs"/>
              </a:rPr>
              <a:t> data</a:t>
            </a:r>
            <a:r>
              <a:rPr lang="en-NZ" sz="1200" b="0" i="0" kern="1200" dirty="0">
                <a:solidFill>
                  <a:schemeClr val="tx1"/>
                </a:solidFill>
                <a:effectLst/>
                <a:latin typeface="+mn-lt"/>
                <a:ea typeface="+mn-ea"/>
                <a:cs typeface="+mn-cs"/>
              </a:rPr>
              <a:t>. (a) The scatter plot shows the common-scale sample variances (Equation (</a:t>
            </a:r>
            <a:r>
              <a:rPr lang="en-NZ" sz="1200" b="0" i="0" kern="1200" dirty="0">
                <a:solidFill>
                  <a:schemeClr val="tx1"/>
                </a:solidFill>
                <a:effectLst/>
                <a:latin typeface="+mn-lt"/>
                <a:ea typeface="+mn-ea"/>
                <a:cs typeface="+mn-cs"/>
                <a:hlinkClick r:id="rId3"/>
              </a:rPr>
              <a:t>7</a:t>
            </a:r>
            <a:r>
              <a:rPr lang="en-NZ" sz="1200" b="0" i="0" kern="1200" dirty="0">
                <a:solidFill>
                  <a:schemeClr val="tx1"/>
                </a:solidFill>
                <a:effectLst/>
                <a:latin typeface="+mn-lt"/>
                <a:ea typeface="+mn-ea"/>
                <a:cs typeface="+mn-cs"/>
              </a:rPr>
              <a:t>)) plotted against the common-scale means (Equation (</a:t>
            </a:r>
            <a:r>
              <a:rPr lang="en-NZ" sz="1200" b="0" i="0" kern="1200" dirty="0">
                <a:solidFill>
                  <a:schemeClr val="tx1"/>
                </a:solidFill>
                <a:effectLst/>
                <a:latin typeface="+mn-lt"/>
                <a:ea typeface="+mn-ea"/>
                <a:cs typeface="+mn-cs"/>
                <a:hlinkClick r:id="rId4"/>
              </a:rPr>
              <a:t>6</a:t>
            </a:r>
            <a:r>
              <a:rPr lang="en-NZ" sz="1200" b="0" i="0" kern="1200" dirty="0">
                <a:solidFill>
                  <a:schemeClr val="tx1"/>
                </a:solidFill>
                <a:effectLst/>
                <a:latin typeface="+mn-lt"/>
                <a:ea typeface="+mn-ea"/>
                <a:cs typeface="+mn-cs"/>
              </a:rPr>
              <a:t>)). The orange line is the fit </a:t>
            </a:r>
            <a:r>
              <a:rPr lang="en-NZ" sz="1200" b="0" i="1" kern="1200" dirty="0">
                <a:solidFill>
                  <a:schemeClr val="tx1"/>
                </a:solidFill>
                <a:effectLst/>
                <a:latin typeface="+mn-lt"/>
                <a:ea typeface="+mn-ea"/>
                <a:cs typeface="+mn-cs"/>
              </a:rPr>
              <a:t>w</a:t>
            </a:r>
            <a:r>
              <a:rPr lang="en-NZ" sz="1200" b="0" i="0" kern="1200" dirty="0">
                <a:solidFill>
                  <a:schemeClr val="tx1"/>
                </a:solidFill>
                <a:effectLst/>
                <a:latin typeface="+mn-lt"/>
                <a:ea typeface="+mn-ea"/>
                <a:cs typeface="+mn-cs"/>
              </a:rPr>
              <a:t>(</a:t>
            </a:r>
            <a:r>
              <a:rPr lang="en-NZ" sz="1200" b="0" i="1" kern="1200" dirty="0">
                <a:solidFill>
                  <a:schemeClr val="tx1"/>
                </a:solidFill>
                <a:effectLst/>
                <a:latin typeface="+mn-lt"/>
                <a:ea typeface="+mn-ea"/>
                <a:cs typeface="+mn-cs"/>
              </a:rPr>
              <a:t>q</a:t>
            </a:r>
            <a:r>
              <a:rPr lang="en-NZ" sz="1200" b="0" i="0" kern="1200" dirty="0">
                <a:solidFill>
                  <a:schemeClr val="tx1"/>
                </a:solidFill>
                <a:effectLst/>
                <a:latin typeface="+mn-lt"/>
                <a:ea typeface="+mn-ea"/>
                <a:cs typeface="+mn-cs"/>
              </a:rPr>
              <a:t>). The purple lines show the variance implied by the Poisson distribution for each of the two samples, that is, </a:t>
            </a:r>
            <a:r>
              <a:rPr lang="en-NZ" sz="1200" b="0" i="0" u="none" strike="noStrike" kern="1200" dirty="0">
                <a:solidFill>
                  <a:schemeClr val="tx1"/>
                </a:solidFill>
                <a:effectLst/>
                <a:latin typeface="+mn-lt"/>
                <a:ea typeface="+mn-ea"/>
                <a:cs typeface="+mn-cs"/>
              </a:rPr>
              <a:t>𝑠ˆ𝑗𝑞ˆ𝑖,𝐴</a:t>
            </a:r>
            <a:r>
              <a:rPr lang="en-NZ" sz="1200" b="0" i="0" u="none" strike="noStrike" kern="1200" dirty="0" err="1">
                <a:solidFill>
                  <a:schemeClr val="tx1"/>
                </a:solidFill>
                <a:effectLst/>
                <a:latin typeface="+mn-lt"/>
                <a:ea typeface="+mn-ea"/>
                <a:cs typeface="+mn-cs"/>
              </a:rPr>
              <a:t>s^jq^i,A</a:t>
            </a:r>
            <a:r>
              <a:rPr lang="en-NZ" sz="1200" b="0" i="0" kern="1200" dirty="0">
                <a:solidFill>
                  <a:schemeClr val="tx1"/>
                </a:solidFill>
                <a:effectLst/>
                <a:latin typeface="+mn-lt"/>
                <a:ea typeface="+mn-ea"/>
                <a:cs typeface="+mn-cs"/>
              </a:rPr>
              <a:t>. The dashed orange line is the variance estimate used by </a:t>
            </a:r>
            <a:r>
              <a:rPr lang="en-NZ" sz="1200" b="0" i="1"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a:t>
            </a:r>
          </a:p>
          <a:p>
            <a:endParaRPr lang="en-NZ" sz="1200" b="0"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What is dispersion?</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Dispersion is a measure of spread or variability in the data. Variance, standard deviation, IQR, among other measures, can all be used to measure dispersion. However, DESeq2 uses a specific measure of dispersion (</a:t>
            </a:r>
            <a:r>
              <a:rPr lang="el-GR" sz="1200" b="0" i="0" kern="1200" dirty="0">
                <a:solidFill>
                  <a:schemeClr val="tx1"/>
                </a:solidFill>
                <a:effectLst/>
                <a:latin typeface="+mn-lt"/>
                <a:ea typeface="+mn-ea"/>
                <a:cs typeface="+mn-cs"/>
              </a:rPr>
              <a:t>α) </a:t>
            </a:r>
            <a:r>
              <a:rPr lang="en-NZ" sz="1200" b="0" i="0" kern="1200" dirty="0">
                <a:solidFill>
                  <a:schemeClr val="tx1"/>
                </a:solidFill>
                <a:effectLst/>
                <a:latin typeface="+mn-lt"/>
                <a:ea typeface="+mn-ea"/>
                <a:cs typeface="+mn-cs"/>
              </a:rPr>
              <a:t>related to the mean (</a:t>
            </a:r>
            <a:r>
              <a:rPr lang="el-GR" sz="1200" b="0" i="0" kern="1200" dirty="0">
                <a:solidFill>
                  <a:schemeClr val="tx1"/>
                </a:solidFill>
                <a:effectLst/>
                <a:latin typeface="+mn-lt"/>
                <a:ea typeface="+mn-ea"/>
                <a:cs typeface="+mn-cs"/>
              </a:rPr>
              <a:t>μ) </a:t>
            </a:r>
            <a:r>
              <a:rPr lang="en-NZ" sz="1200" b="0" i="0" kern="1200" dirty="0">
                <a:solidFill>
                  <a:schemeClr val="tx1"/>
                </a:solidFill>
                <a:effectLst/>
                <a:latin typeface="+mn-lt"/>
                <a:ea typeface="+mn-ea"/>
                <a:cs typeface="+mn-cs"/>
              </a:rPr>
              <a:t>and variance of the data: Var = </a:t>
            </a:r>
            <a:r>
              <a:rPr lang="el-GR" sz="1200" b="0" i="0" kern="1200" dirty="0">
                <a:solidFill>
                  <a:schemeClr val="tx1"/>
                </a:solidFill>
                <a:effectLst/>
                <a:latin typeface="+mn-lt"/>
                <a:ea typeface="+mn-ea"/>
                <a:cs typeface="+mn-cs"/>
              </a:rPr>
              <a:t>μ + α*μ^2. </a:t>
            </a:r>
            <a:r>
              <a:rPr lang="en-NZ" sz="1200" b="0" i="0" kern="1200" dirty="0">
                <a:solidFill>
                  <a:schemeClr val="tx1"/>
                </a:solidFill>
                <a:effectLst/>
                <a:latin typeface="+mn-lt"/>
                <a:ea typeface="+mn-ea"/>
                <a:cs typeface="+mn-cs"/>
              </a:rPr>
              <a:t>For genes with moderate to high count values, the square root of dispersion will be equal to the coefficient of variation (Var / </a:t>
            </a:r>
            <a:r>
              <a:rPr lang="el-GR" sz="1200" b="0" i="0" kern="1200" dirty="0">
                <a:solidFill>
                  <a:schemeClr val="tx1"/>
                </a:solidFill>
                <a:effectLst/>
                <a:latin typeface="+mn-lt"/>
                <a:ea typeface="+mn-ea"/>
                <a:cs typeface="+mn-cs"/>
              </a:rPr>
              <a:t>μ). </a:t>
            </a:r>
            <a:r>
              <a:rPr lang="en-NZ" sz="1200" b="0" i="0" kern="1200" dirty="0">
                <a:solidFill>
                  <a:schemeClr val="tx1"/>
                </a:solidFill>
                <a:effectLst/>
                <a:latin typeface="+mn-lt"/>
                <a:ea typeface="+mn-ea"/>
                <a:cs typeface="+mn-cs"/>
              </a:rPr>
              <a:t>So 0.01 dispersion means 10% variation around the mean expected across biological replicates.</a:t>
            </a:r>
          </a:p>
          <a:p>
            <a:r>
              <a:rPr lang="en-NZ" sz="1200" b="1" i="0" kern="1200" dirty="0">
                <a:solidFill>
                  <a:schemeClr val="tx1"/>
                </a:solidFill>
                <a:effectLst/>
                <a:latin typeface="+mn-lt"/>
                <a:ea typeface="+mn-ea"/>
                <a:cs typeface="+mn-cs"/>
              </a:rPr>
              <a:t>What does the DESeq2 dispersion represent?</a:t>
            </a: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The DESeq2 dispersion estimates are </a:t>
            </a:r>
            <a:r>
              <a:rPr lang="en-NZ" sz="1200" b="1" i="0" kern="1200" dirty="0">
                <a:solidFill>
                  <a:schemeClr val="tx1"/>
                </a:solidFill>
                <a:effectLst/>
                <a:latin typeface="+mn-lt"/>
                <a:ea typeface="+mn-ea"/>
                <a:cs typeface="+mn-cs"/>
              </a:rPr>
              <a:t>inversely related to the mean</a:t>
            </a:r>
            <a:r>
              <a:rPr lang="en-NZ" sz="1200" b="0" i="0" kern="1200" dirty="0">
                <a:solidFill>
                  <a:schemeClr val="tx1"/>
                </a:solidFill>
                <a:effectLst/>
                <a:latin typeface="+mn-lt"/>
                <a:ea typeface="+mn-ea"/>
                <a:cs typeface="+mn-cs"/>
              </a:rPr>
              <a:t> and </a:t>
            </a:r>
            <a:r>
              <a:rPr lang="en-NZ" sz="1200" b="1" i="0" kern="1200" dirty="0">
                <a:solidFill>
                  <a:schemeClr val="tx1"/>
                </a:solidFill>
                <a:effectLst/>
                <a:latin typeface="+mn-lt"/>
                <a:ea typeface="+mn-ea"/>
                <a:cs typeface="+mn-cs"/>
              </a:rPr>
              <a:t>directly related to variance</a:t>
            </a:r>
            <a:r>
              <a:rPr lang="en-NZ" sz="1200" b="0" i="0" kern="1200" dirty="0">
                <a:solidFill>
                  <a:schemeClr val="tx1"/>
                </a:solidFill>
                <a:effectLst/>
                <a:latin typeface="+mn-lt"/>
                <a:ea typeface="+mn-ea"/>
                <a:cs typeface="+mn-cs"/>
              </a:rPr>
              <a:t>. </a:t>
            </a:r>
            <a:r>
              <a:rPr lang="en-NZ" sz="1200" b="1" i="0" kern="1200" dirty="0">
                <a:solidFill>
                  <a:schemeClr val="tx1"/>
                </a:solidFill>
                <a:effectLst/>
                <a:latin typeface="+mn-lt"/>
                <a:ea typeface="+mn-ea"/>
                <a:cs typeface="+mn-cs"/>
              </a:rPr>
              <a:t>Based on this relationship, the dispersion is higher for small mean counts and lower for large mean counts.</a:t>
            </a:r>
            <a:r>
              <a:rPr lang="en-NZ" sz="1200" b="0" i="0" kern="1200" dirty="0">
                <a:solidFill>
                  <a:schemeClr val="tx1"/>
                </a:solidFill>
                <a:effectLst/>
                <a:latin typeface="+mn-lt"/>
                <a:ea typeface="+mn-ea"/>
                <a:cs typeface="+mn-cs"/>
              </a:rPr>
              <a:t> The dispersion estimates for genes with the same mean will differ only based on their variance. </a:t>
            </a:r>
            <a:r>
              <a:rPr lang="en-NZ" sz="1200" b="1" i="0" kern="1200" dirty="0">
                <a:solidFill>
                  <a:schemeClr val="tx1"/>
                </a:solidFill>
                <a:effectLst/>
                <a:latin typeface="+mn-lt"/>
                <a:ea typeface="+mn-ea"/>
                <a:cs typeface="+mn-cs"/>
              </a:rPr>
              <a:t>Therefore, the dispersion estimates reflect the variance in gene expression for a given mean value.</a:t>
            </a:r>
            <a:endParaRPr lang="en-NZ"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38BA4FA-C7BD-46CC-AFAF-1D2C2CB34BE0}" type="slidenum">
              <a:rPr lang="en-US" smtClean="0"/>
              <a:t>19</a:t>
            </a:fld>
            <a:endParaRPr lang="en-US"/>
          </a:p>
        </p:txBody>
      </p:sp>
    </p:spTree>
    <p:extLst>
      <p:ext uri="{BB962C8B-B14F-4D97-AF65-F5344CB8AC3E}">
        <p14:creationId xmlns:p14="http://schemas.microsoft.com/office/powerpoint/2010/main" val="1970556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Small RNA seq analysis. Not many pipelines for miRNA-Seq analysis</a:t>
            </a:r>
          </a:p>
          <a:p>
            <a:endParaRPr lang="en-US" dirty="0"/>
          </a:p>
          <a:p>
            <a:r>
              <a:rPr lang="en-US" dirty="0"/>
              <a:t>Figure: </a:t>
            </a:r>
          </a:p>
          <a:p>
            <a:r>
              <a:rPr lang="en-US" dirty="0" err="1"/>
              <a:t>Biorender</a:t>
            </a:r>
            <a:endParaRPr lang="en-US" dirty="0"/>
          </a:p>
          <a:p>
            <a:r>
              <a:rPr lang="en-US" dirty="0"/>
              <a:t>https://</a:t>
            </a:r>
            <a:r>
              <a:rPr lang="en-US" dirty="0" err="1"/>
              <a:t>www.thermofisher.com</a:t>
            </a:r>
            <a:r>
              <a:rPr lang="en-US" dirty="0"/>
              <a:t>/us/</a:t>
            </a:r>
            <a:r>
              <a:rPr lang="en-US" dirty="0" err="1"/>
              <a:t>en</a:t>
            </a:r>
            <a:r>
              <a:rPr lang="en-US" dirty="0"/>
              <a:t>/home/life-science/</a:t>
            </a:r>
            <a:r>
              <a:rPr lang="en-US" dirty="0" err="1"/>
              <a:t>dna</a:t>
            </a:r>
            <a:r>
              <a:rPr lang="en-US" dirty="0"/>
              <a:t>-</a:t>
            </a:r>
            <a:r>
              <a:rPr lang="en-US" dirty="0" err="1"/>
              <a:t>rna</a:t>
            </a:r>
            <a:r>
              <a:rPr lang="en-US" dirty="0"/>
              <a:t>-purification-analysis/</a:t>
            </a:r>
            <a:r>
              <a:rPr lang="en-US" dirty="0" err="1"/>
              <a:t>rna</a:t>
            </a:r>
            <a:r>
              <a:rPr lang="en-US" dirty="0"/>
              <a:t>-extraction/</a:t>
            </a:r>
            <a:r>
              <a:rPr lang="en-US" dirty="0" err="1"/>
              <a:t>rna</a:t>
            </a:r>
            <a:r>
              <a:rPr lang="en-US" dirty="0"/>
              <a:t>-applications/ribosomal-</a:t>
            </a:r>
            <a:r>
              <a:rPr lang="en-US" dirty="0" err="1"/>
              <a:t>rna</a:t>
            </a:r>
            <a:r>
              <a:rPr lang="en-US" dirty="0"/>
              <a:t>-</a:t>
            </a:r>
            <a:r>
              <a:rPr lang="en-US" dirty="0" err="1"/>
              <a:t>depletion.html</a:t>
            </a:r>
            <a:endParaRPr lang="en-US" dirty="0"/>
          </a:p>
          <a:p>
            <a:endParaRPr lang="en-US" dirty="0"/>
          </a:p>
          <a:p>
            <a:r>
              <a:rPr lang="en-US" dirty="0"/>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www.thermofisher.com</a:t>
            </a:r>
            <a:r>
              <a:rPr lang="en-US" dirty="0"/>
              <a:t>/us/</a:t>
            </a:r>
            <a:r>
              <a:rPr lang="en-US" dirty="0" err="1"/>
              <a:t>en</a:t>
            </a:r>
            <a:r>
              <a:rPr lang="en-US" dirty="0"/>
              <a:t>/home/life-science/sequencing/sequencing-learning-center/next-generation-sequencing-information/</a:t>
            </a:r>
            <a:r>
              <a:rPr lang="en-US" dirty="0" err="1"/>
              <a:t>ngs</a:t>
            </a:r>
            <a:r>
              <a:rPr lang="en-US" dirty="0"/>
              <a:t>-basics/</a:t>
            </a:r>
            <a:r>
              <a:rPr lang="en-US" dirty="0" err="1"/>
              <a:t>rna</a:t>
            </a:r>
            <a:r>
              <a:rPr lang="en-US" dirty="0"/>
              <a:t>-sequencing-</a:t>
            </a:r>
            <a:r>
              <a:rPr lang="en-US" dirty="0" err="1"/>
              <a:t>methods.html</a:t>
            </a:r>
            <a:endParaRPr lang="en-US" dirty="0"/>
          </a:p>
          <a:p>
            <a:r>
              <a:rPr lang="en-US" sz="1200" b="1" dirty="0">
                <a:latin typeface="Arial" panose="020B0604020202020204" pitchFamily="34" charset="0"/>
                <a:cs typeface="Arial" panose="020B0604020202020204" pitchFamily="34" charset="0"/>
              </a:rPr>
              <a:t>Total RNA: </a:t>
            </a:r>
          </a:p>
          <a:p>
            <a:pPr>
              <a:buFontTx/>
              <a:buChar char="-"/>
            </a:pPr>
            <a:r>
              <a:rPr lang="en-NZ" sz="1200" dirty="0">
                <a:latin typeface="Arial" panose="020B0604020202020204" pitchFamily="34" charset="0"/>
                <a:cs typeface="Arial" panose="020B0604020202020204" pitchFamily="34" charset="0"/>
              </a:rPr>
              <a:t>Whole transcriptome analysis </a:t>
            </a:r>
          </a:p>
          <a:p>
            <a:pPr>
              <a:buFontTx/>
              <a:buChar char="-"/>
            </a:pPr>
            <a:r>
              <a:rPr lang="en-NZ" sz="1200" dirty="0">
                <a:latin typeface="Arial" panose="020B0604020202020204" pitchFamily="34" charset="0"/>
                <a:cs typeface="Arial" panose="020B0604020202020204" pitchFamily="34" charset="0"/>
              </a:rPr>
              <a:t>Coding and noncoding RNA </a:t>
            </a:r>
          </a:p>
          <a:p>
            <a:pPr>
              <a:buFontTx/>
              <a:buChar char="-"/>
            </a:pPr>
            <a:r>
              <a:rPr lang="en-NZ" sz="1200" dirty="0">
                <a:latin typeface="Arial" panose="020B0604020202020204" pitchFamily="34" charset="0"/>
                <a:cs typeface="Arial" panose="020B0604020202020204" pitchFamily="34" charset="0"/>
              </a:rPr>
              <a:t>Potential inefficiencies and bias due to different sequencing lengths</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Targeted RNA: </a:t>
            </a:r>
          </a:p>
          <a:p>
            <a:pPr>
              <a:buFontTx/>
              <a:buChar char="-"/>
            </a:pPr>
            <a:r>
              <a:rPr lang="en-NZ" sz="1200" dirty="0">
                <a:latin typeface="Arial" panose="020B0604020202020204" pitchFamily="34" charset="0"/>
                <a:cs typeface="Arial" panose="020B0604020202020204" pitchFamily="34" charset="0"/>
              </a:rPr>
              <a:t>Sequencing specific transcripts of interest to </a:t>
            </a:r>
            <a:r>
              <a:rPr lang="en-NZ" sz="1200" dirty="0" err="1">
                <a:latin typeface="Arial" panose="020B0604020202020204" pitchFamily="34" charset="0"/>
                <a:cs typeface="Arial" panose="020B0604020202020204" pitchFamily="34" charset="0"/>
              </a:rPr>
              <a:t>analyze</a:t>
            </a:r>
            <a:r>
              <a:rPr lang="en-NZ" sz="1200" dirty="0">
                <a:latin typeface="Arial" panose="020B0604020202020204" pitchFamily="34" charset="0"/>
                <a:cs typeface="Arial" panose="020B0604020202020204" pitchFamily="34" charset="0"/>
              </a:rPr>
              <a:t> specific genes of interest</a:t>
            </a:r>
          </a:p>
          <a:p>
            <a:pPr>
              <a:buFontTx/>
              <a:buChar char="-"/>
            </a:pPr>
            <a:r>
              <a:rPr lang="en-NZ" sz="1200" dirty="0">
                <a:latin typeface="Arial" panose="020B0604020202020204" pitchFamily="34" charset="0"/>
                <a:cs typeface="Arial" panose="020B0604020202020204" pitchFamily="34" charset="0"/>
              </a:rPr>
              <a:t>Degraded samples from FFPE</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mRNA: </a:t>
            </a:r>
          </a:p>
          <a:p>
            <a:pPr>
              <a:buFontTx/>
              <a:buChar char="-"/>
            </a:pPr>
            <a:r>
              <a:rPr lang="en-NZ" sz="1200" dirty="0">
                <a:latin typeface="Arial" panose="020B0604020202020204" pitchFamily="34" charset="0"/>
                <a:cs typeface="Arial" panose="020B0604020202020204" pitchFamily="34" charset="0"/>
              </a:rPr>
              <a:t>Poly(A) selection to sequence all messenger RNA for gene expression analysis</a:t>
            </a:r>
          </a:p>
          <a:p>
            <a:pPr>
              <a:buFontTx/>
              <a:buChar char="-"/>
            </a:pPr>
            <a:r>
              <a:rPr lang="en-NZ" sz="1200" dirty="0">
                <a:latin typeface="Arial" panose="020B0604020202020204" pitchFamily="34" charset="0"/>
                <a:cs typeface="Arial" panose="020B0604020202020204" pitchFamily="34" charset="0"/>
              </a:rPr>
              <a:t>Identify novel and known content</a:t>
            </a:r>
          </a:p>
          <a:p>
            <a:pPr>
              <a:buFontTx/>
              <a:buChar char="-"/>
            </a:pPr>
            <a:endParaRPr lang="en-NZ" sz="1200" dirty="0">
              <a:latin typeface="Arial" panose="020B0604020202020204" pitchFamily="34" charset="0"/>
              <a:cs typeface="Arial" panose="020B0604020202020204" pitchFamily="34" charset="0"/>
            </a:endParaRPr>
          </a:p>
          <a:p>
            <a:r>
              <a:rPr lang="en-NZ" sz="1200" b="1" dirty="0">
                <a:latin typeface="Arial" panose="020B0604020202020204" pitchFamily="34" charset="0"/>
                <a:cs typeface="Arial" panose="020B0604020202020204" pitchFamily="34" charset="0"/>
              </a:rPr>
              <a:t>Small RNA: </a:t>
            </a:r>
          </a:p>
          <a:p>
            <a:pPr marL="0" indent="0">
              <a:buNone/>
            </a:pPr>
            <a:r>
              <a:rPr lang="en-NZ" sz="1200" dirty="0">
                <a:latin typeface="Arial" panose="020B0604020202020204" pitchFamily="34" charset="0"/>
                <a:cs typeface="Arial" panose="020B0604020202020204" pitchFamily="34" charset="0"/>
              </a:rPr>
              <a:t>- Isolation of small RNA</a:t>
            </a:r>
          </a:p>
          <a:p>
            <a:pPr>
              <a:buFontTx/>
              <a:buChar char="-"/>
            </a:pPr>
            <a:r>
              <a:rPr lang="en-NZ" sz="1200" dirty="0">
                <a:latin typeface="Arial" panose="020B0604020202020204" pitchFamily="34" charset="0"/>
                <a:cs typeface="Arial" panose="020B0604020202020204" pitchFamily="34" charset="0"/>
              </a:rPr>
              <a:t>miRNA, </a:t>
            </a:r>
            <a:r>
              <a:rPr lang="en-NZ" sz="1200" dirty="0" err="1">
                <a:latin typeface="Arial" panose="020B0604020202020204" pitchFamily="34" charset="0"/>
                <a:cs typeface="Arial" panose="020B0604020202020204" pitchFamily="34" charset="0"/>
              </a:rPr>
              <a:t>piRNA</a:t>
            </a:r>
            <a:r>
              <a:rPr lang="en-NZ" sz="1200" dirty="0">
                <a:latin typeface="Arial" panose="020B0604020202020204" pitchFamily="34" charset="0"/>
                <a:cs typeface="Arial" panose="020B0604020202020204" pitchFamily="34" charset="0"/>
              </a:rPr>
              <a:t>, tRNA etc.</a:t>
            </a:r>
          </a:p>
          <a:p>
            <a:pPr>
              <a:buFontTx/>
              <a:buChar char="-"/>
            </a:pPr>
            <a:r>
              <a:rPr lang="en-NZ" sz="1200" dirty="0">
                <a:latin typeface="Arial" panose="020B0604020202020204" pitchFamily="34" charset="0"/>
                <a:cs typeface="Arial" panose="020B0604020202020204" pitchFamily="34" charset="0"/>
              </a:rPr>
              <a:t>Gene regulation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200" dirty="0">
              <a:latin typeface="Arial" panose="020B0604020202020204" pitchFamily="34" charset="0"/>
              <a:cs typeface="Arial" panose="020B0604020202020204" pitchFamily="34" charset="0"/>
            </a:endParaRPr>
          </a:p>
          <a:p>
            <a:pPr>
              <a:buFontTx/>
              <a:buChar char="-"/>
            </a:pPr>
            <a:endParaRPr lang="en-NZ" sz="1200" dirty="0">
              <a:latin typeface="Arial" panose="020B0604020202020204" pitchFamily="34" charset="0"/>
              <a:cs typeface="Arial" panose="020B0604020202020204" pitchFamily="34" charset="0"/>
            </a:endParaRPr>
          </a:p>
          <a:p>
            <a:pPr>
              <a:buFontTx/>
              <a:buChar char="-"/>
            </a:pPr>
            <a:endParaRPr lang="en-NZ" sz="1200" dirty="0">
              <a:latin typeface="Arial" panose="020B0604020202020204" pitchFamily="34" charset="0"/>
              <a:cs typeface="Arial" panose="020B0604020202020204" pitchFamily="34" charset="0"/>
            </a:endParaRPr>
          </a:p>
          <a:p>
            <a:pPr>
              <a:buFontTx/>
              <a:buChar char="-"/>
            </a:pPr>
            <a:endParaRPr lang="en-US" sz="12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94833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Tutorials with practice datasets and code</a:t>
            </a:r>
          </a:p>
        </p:txBody>
      </p:sp>
    </p:spTree>
    <p:extLst>
      <p:ext uri="{BB962C8B-B14F-4D97-AF65-F5344CB8AC3E}">
        <p14:creationId xmlns:p14="http://schemas.microsoft.com/office/powerpoint/2010/main" val="2410419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kern="1200" dirty="0">
                <a:solidFill>
                  <a:schemeClr val="tx1"/>
                </a:solidFill>
                <a:effectLst/>
                <a:latin typeface="+mn-lt"/>
                <a:ea typeface="+mn-ea"/>
                <a:cs typeface="+mn-cs"/>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-Extracellular vesicles are highly heterogeneous populations with different types of RNA cargo within them and in different amounts and proportions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-Small RNAs- </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miRNA-non coding RNA which plays a role in RNA silencing and post-transcriptional regulation of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err="1">
                <a:solidFill>
                  <a:schemeClr val="tx1"/>
                </a:solidFill>
                <a:effectLst/>
                <a:latin typeface="+mn-lt"/>
                <a:ea typeface="+mn-ea"/>
                <a:cs typeface="+mn-cs"/>
              </a:rPr>
              <a:t>piRNA</a:t>
            </a:r>
            <a:r>
              <a:rPr lang="en-NZ" sz="1200" b="0" i="0" kern="1200" dirty="0">
                <a:solidFill>
                  <a:schemeClr val="tx1"/>
                </a:solidFill>
                <a:effectLst/>
                <a:latin typeface="+mn-lt"/>
                <a:ea typeface="+mn-ea"/>
                <a:cs typeface="+mn-cs"/>
              </a:rPr>
              <a:t>-largest class, epigenetic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tRNA-link between mRNA and AA</a:t>
            </a:r>
          </a:p>
          <a:p>
            <a:endParaRPr lang="en-NZ" sz="1200" b="0" i="0" u="none" kern="1200" dirty="0">
              <a:solidFill>
                <a:schemeClr val="tx1"/>
              </a:solidFill>
              <a:effectLst/>
              <a:latin typeface="+mn-lt"/>
              <a:ea typeface="+mn-ea"/>
              <a:cs typeface="+mn-cs"/>
            </a:endParaRPr>
          </a:p>
          <a:p>
            <a:endParaRPr lang="en-NZ" sz="1200" b="0" i="0" u="none" kern="1200" dirty="0">
              <a:solidFill>
                <a:schemeClr val="tx1"/>
              </a:solidFill>
              <a:effectLst/>
              <a:latin typeface="+mn-lt"/>
              <a:ea typeface="+mn-ea"/>
              <a:cs typeface="+mn-cs"/>
            </a:endParaRPr>
          </a:p>
          <a:p>
            <a:r>
              <a:rPr lang="en-NZ" sz="1200" b="0" i="0" u="none" kern="1200" dirty="0">
                <a:solidFill>
                  <a:schemeClr val="tx1"/>
                </a:solidFill>
                <a:effectLst/>
                <a:latin typeface="+mn-lt"/>
                <a:ea typeface="+mn-ea"/>
                <a:cs typeface="+mn-cs"/>
              </a:rPr>
              <a:t>Figure and information:</a:t>
            </a:r>
          </a:p>
          <a:p>
            <a:r>
              <a:rPr lang="en-NZ" sz="1200" b="0" i="0" u="none" kern="1200" dirty="0">
                <a:solidFill>
                  <a:schemeClr val="tx1"/>
                </a:solidFill>
                <a:effectLst/>
                <a:latin typeface="+mn-lt"/>
                <a:ea typeface="+mn-ea"/>
                <a:cs typeface="+mn-cs"/>
              </a:rPr>
              <a:t>O’ Brien et al, 2020. Nat Rev Mol </a:t>
            </a:r>
            <a:r>
              <a:rPr lang="en-NZ" sz="1200" b="0" i="0" u="none" kern="1200" dirty="0" err="1">
                <a:solidFill>
                  <a:schemeClr val="tx1"/>
                </a:solidFill>
                <a:effectLst/>
                <a:latin typeface="+mn-lt"/>
                <a:ea typeface="+mn-ea"/>
                <a:cs typeface="+mn-cs"/>
              </a:rPr>
              <a:t>Biol</a:t>
            </a:r>
            <a:r>
              <a:rPr lang="en-NZ" sz="1200" b="0" i="0" u="none" kern="1200" dirty="0">
                <a:solidFill>
                  <a:schemeClr val="tx1"/>
                </a:solidFill>
                <a:effectLst/>
                <a:latin typeface="+mn-lt"/>
                <a:ea typeface="+mn-ea"/>
                <a:cs typeface="+mn-cs"/>
              </a:rPr>
              <a:t>, V</a:t>
            </a:r>
            <a:r>
              <a:rPr lang="en-NZ" sz="1200" b="0" i="0" kern="1200" dirty="0">
                <a:solidFill>
                  <a:schemeClr val="tx1"/>
                </a:solidFill>
                <a:effectLst/>
                <a:latin typeface="+mn-lt"/>
                <a:ea typeface="+mn-ea"/>
                <a:cs typeface="+mn-cs"/>
              </a:rPr>
              <a:t>ol 21, pages585–606 (2020)</a:t>
            </a:r>
          </a:p>
          <a:p>
            <a:r>
              <a:rPr lang="en-NZ" sz="1200" b="0" i="0" kern="1200" dirty="0">
                <a:solidFill>
                  <a:schemeClr val="tx1"/>
                </a:solidFill>
                <a:effectLst/>
                <a:latin typeface="+mn-lt"/>
                <a:ea typeface="+mn-ea"/>
                <a:cs typeface="+mn-cs"/>
              </a:rPr>
              <a:t>Front. Genet., 26 April 2019 | </a:t>
            </a:r>
            <a:r>
              <a:rPr lang="en-NZ" sz="1200" b="0" i="0" u="none" strike="noStrike" kern="1200" dirty="0">
                <a:solidFill>
                  <a:schemeClr val="tx1"/>
                </a:solidFill>
                <a:effectLst/>
                <a:latin typeface="+mn-lt"/>
                <a:ea typeface="+mn-ea"/>
                <a:cs typeface="+mn-cs"/>
                <a:hlinkClick r:id="rId3"/>
              </a:rPr>
              <a:t>https://doi.org/10.3389/fgene.2019.00364</a:t>
            </a:r>
            <a:endParaRPr lang="en-NZ" sz="1200" b="0" i="0" u="none" strike="noStrike" kern="1200" dirty="0">
              <a:solidFill>
                <a:schemeClr val="tx1"/>
              </a:solidFill>
              <a:effectLst/>
              <a:latin typeface="+mn-lt"/>
              <a:ea typeface="+mn-ea"/>
              <a:cs typeface="+mn-cs"/>
            </a:endParaRPr>
          </a:p>
          <a:p>
            <a:r>
              <a:rPr lang="en-NZ" sz="1200" b="0" i="0" u="sng" kern="1200" dirty="0">
                <a:solidFill>
                  <a:schemeClr val="tx1"/>
                </a:solidFill>
                <a:effectLst/>
                <a:latin typeface="+mn-lt"/>
                <a:ea typeface="+mn-ea"/>
                <a:cs typeface="+mn-cs"/>
                <a:hlinkClick r:id="rId4"/>
              </a:rPr>
              <a:t>Biochemical Journal</a:t>
            </a:r>
            <a:r>
              <a:rPr lang="en-NZ" sz="1200" b="0" i="0" kern="1200" dirty="0">
                <a:solidFill>
                  <a:schemeClr val="tx1"/>
                </a:solidFill>
                <a:effectLst/>
                <a:latin typeface="+mn-lt"/>
                <a:ea typeface="+mn-ea"/>
                <a:cs typeface="+mn-cs"/>
              </a:rPr>
              <a:t> 474(10):1603-1618</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Molecular mechanisms of Dicer: Endonuclease and enzymatic activity </a:t>
            </a:r>
            <a:r>
              <a:rPr lang="en-NZ" sz="1200" b="0" i="0" u="sng" kern="1200" dirty="0">
                <a:solidFill>
                  <a:schemeClr val="tx1"/>
                </a:solidFill>
                <a:effectLst/>
                <a:latin typeface="+mn-lt"/>
                <a:ea typeface="+mn-ea"/>
                <a:cs typeface="+mn-cs"/>
                <a:hlinkClick r:id="rId4"/>
              </a:rPr>
              <a:t>Biochemical Journal</a:t>
            </a:r>
            <a:r>
              <a:rPr lang="en-NZ" sz="1200" b="0" i="0" kern="1200" dirty="0">
                <a:solidFill>
                  <a:schemeClr val="tx1"/>
                </a:solidFill>
                <a:effectLst/>
                <a:latin typeface="+mn-lt"/>
                <a:ea typeface="+mn-ea"/>
                <a:cs typeface="+mn-cs"/>
              </a:rPr>
              <a:t> 474(10):1603-1618</a:t>
            </a:r>
          </a:p>
          <a:p>
            <a:r>
              <a:rPr lang="en-NZ" sz="1200" b="0" i="0" kern="1200" dirty="0">
                <a:solidFill>
                  <a:schemeClr val="tx1"/>
                </a:solidFill>
                <a:effectLst/>
                <a:latin typeface="+mn-lt"/>
                <a:ea typeface="+mn-ea"/>
                <a:cs typeface="+mn-cs"/>
              </a:rPr>
              <a:t>A </a:t>
            </a:r>
            <a:r>
              <a:rPr lang="en-NZ" sz="1200" b="1" i="0" kern="1200" dirty="0">
                <a:solidFill>
                  <a:schemeClr val="tx1"/>
                </a:solidFill>
                <a:effectLst/>
                <a:latin typeface="+mn-lt"/>
                <a:ea typeface="+mn-ea"/>
                <a:cs typeface="+mn-cs"/>
              </a:rPr>
              <a:t>microRNA</a:t>
            </a:r>
            <a:r>
              <a:rPr lang="en-NZ" sz="1200" b="0" i="0" kern="1200" dirty="0">
                <a:solidFill>
                  <a:schemeClr val="tx1"/>
                </a:solidFill>
                <a:effectLst/>
                <a:latin typeface="+mn-lt"/>
                <a:ea typeface="+mn-ea"/>
                <a:cs typeface="+mn-cs"/>
              </a:rPr>
              <a:t> (abbreviated </a:t>
            </a:r>
            <a:r>
              <a:rPr lang="en-NZ" sz="1200" b="1" i="0" kern="1200" dirty="0">
                <a:solidFill>
                  <a:schemeClr val="tx1"/>
                </a:solidFill>
                <a:effectLst/>
                <a:latin typeface="+mn-lt"/>
                <a:ea typeface="+mn-ea"/>
                <a:cs typeface="+mn-cs"/>
              </a:rPr>
              <a:t>miRNA</a:t>
            </a:r>
            <a:r>
              <a:rPr lang="en-NZ" sz="1200" b="0" i="0" kern="1200" dirty="0">
                <a:solidFill>
                  <a:schemeClr val="tx1"/>
                </a:solidFill>
                <a:effectLst/>
                <a:latin typeface="+mn-lt"/>
                <a:ea typeface="+mn-ea"/>
                <a:cs typeface="+mn-cs"/>
              </a:rPr>
              <a:t>) is a small single-stranded </a:t>
            </a:r>
            <a:r>
              <a:rPr lang="en-NZ" sz="1200" b="0" i="0" u="none" strike="noStrike" kern="1200" dirty="0">
                <a:solidFill>
                  <a:schemeClr val="tx1"/>
                </a:solidFill>
                <a:effectLst/>
                <a:latin typeface="+mn-lt"/>
                <a:ea typeface="+mn-ea"/>
                <a:cs typeface="+mn-cs"/>
                <a:hlinkClick r:id="rId5" tooltip="Non-coding RNA"/>
              </a:rPr>
              <a:t>non-coding RNA</a:t>
            </a:r>
            <a:r>
              <a:rPr lang="en-NZ" sz="1200" b="0" i="0" kern="1200" dirty="0">
                <a:solidFill>
                  <a:schemeClr val="tx1"/>
                </a:solidFill>
                <a:effectLst/>
                <a:latin typeface="+mn-lt"/>
                <a:ea typeface="+mn-ea"/>
                <a:cs typeface="+mn-cs"/>
              </a:rPr>
              <a:t> molecule (containing about 22 </a:t>
            </a:r>
            <a:r>
              <a:rPr lang="en-NZ" sz="1200" b="0" i="0" u="none" strike="noStrike" kern="1200" dirty="0">
                <a:solidFill>
                  <a:schemeClr val="tx1"/>
                </a:solidFill>
                <a:effectLst/>
                <a:latin typeface="+mn-lt"/>
                <a:ea typeface="+mn-ea"/>
                <a:cs typeface="+mn-cs"/>
                <a:hlinkClick r:id="rId6" tooltip="Nucleotide"/>
              </a:rPr>
              <a:t>nucleotides</a:t>
            </a:r>
            <a:r>
              <a:rPr lang="en-NZ" sz="1200" b="0" i="0" kern="1200" dirty="0">
                <a:solidFill>
                  <a:schemeClr val="tx1"/>
                </a:solidFill>
                <a:effectLst/>
                <a:latin typeface="+mn-lt"/>
                <a:ea typeface="+mn-ea"/>
                <a:cs typeface="+mn-cs"/>
              </a:rPr>
              <a:t>) found in plants, animals and some viruses, that functions in </a:t>
            </a:r>
            <a:r>
              <a:rPr lang="en-NZ" sz="1200" b="0" i="0" u="none" strike="noStrike" kern="1200" dirty="0">
                <a:solidFill>
                  <a:schemeClr val="tx1"/>
                </a:solidFill>
                <a:effectLst/>
                <a:latin typeface="+mn-lt"/>
                <a:ea typeface="+mn-ea"/>
                <a:cs typeface="+mn-cs"/>
                <a:hlinkClick r:id="rId7" tooltip="RNA silencing"/>
              </a:rPr>
              <a:t>RNA silencing</a:t>
            </a:r>
            <a:r>
              <a:rPr lang="en-NZ" sz="1200" b="0" i="0" kern="1200" dirty="0">
                <a:solidFill>
                  <a:schemeClr val="tx1"/>
                </a:solidFill>
                <a:effectLst/>
                <a:latin typeface="+mn-lt"/>
                <a:ea typeface="+mn-ea"/>
                <a:cs typeface="+mn-cs"/>
              </a:rPr>
              <a:t> and post-transcriptional </a:t>
            </a:r>
            <a:r>
              <a:rPr lang="en-NZ" sz="1200" b="0" i="0" u="none" strike="noStrike" kern="1200" dirty="0">
                <a:solidFill>
                  <a:schemeClr val="tx1"/>
                </a:solidFill>
                <a:effectLst/>
                <a:latin typeface="+mn-lt"/>
                <a:ea typeface="+mn-ea"/>
                <a:cs typeface="+mn-cs"/>
                <a:hlinkClick r:id="rId8" tooltip="Regulation of gene expression"/>
              </a:rPr>
              <a:t>regulation of gene expression</a:t>
            </a:r>
            <a:r>
              <a:rPr lang="en-NZ" sz="1200" b="0" i="0" kern="1200" dirty="0">
                <a:solidFill>
                  <a:schemeClr val="tx1"/>
                </a:solidFill>
                <a:effectLst/>
                <a:latin typeface="+mn-lt"/>
                <a:ea typeface="+mn-ea"/>
                <a:cs typeface="+mn-cs"/>
              </a:rPr>
              <a:t>.</a:t>
            </a:r>
            <a:r>
              <a:rPr lang="en-NZ" sz="1200" b="0" i="0" u="none" strike="noStrike" kern="1200" baseline="30000" dirty="0">
                <a:solidFill>
                  <a:schemeClr val="tx1"/>
                </a:solidFill>
                <a:effectLst/>
                <a:latin typeface="+mn-lt"/>
                <a:ea typeface="+mn-ea"/>
                <a:cs typeface="+mn-cs"/>
                <a:hlinkClick r:id="rId9"/>
              </a:rPr>
              <a:t>[1]</a:t>
            </a:r>
            <a:r>
              <a:rPr lang="en-NZ" sz="1200" b="0" i="0" kern="1200" dirty="0">
                <a:solidFill>
                  <a:schemeClr val="tx1"/>
                </a:solidFill>
                <a:effectLst/>
                <a:latin typeface="+mn-lt"/>
                <a:ea typeface="+mn-ea"/>
                <a:cs typeface="+mn-cs"/>
              </a:rPr>
              <a:t> miRNAs function via </a:t>
            </a:r>
            <a:r>
              <a:rPr lang="en-NZ" sz="1200" b="0" i="0" u="none" strike="noStrike" kern="1200" dirty="0">
                <a:solidFill>
                  <a:schemeClr val="tx1"/>
                </a:solidFill>
                <a:effectLst/>
                <a:latin typeface="+mn-lt"/>
                <a:ea typeface="+mn-ea"/>
                <a:cs typeface="+mn-cs"/>
                <a:hlinkClick r:id="rId10" tooltip="Base-pair"/>
              </a:rPr>
              <a:t>base-pairing</a:t>
            </a:r>
            <a:r>
              <a:rPr lang="en-NZ" sz="1200" b="0" i="0" kern="1200" dirty="0">
                <a:solidFill>
                  <a:schemeClr val="tx1"/>
                </a:solidFill>
                <a:effectLst/>
                <a:latin typeface="+mn-lt"/>
                <a:ea typeface="+mn-ea"/>
                <a:cs typeface="+mn-cs"/>
              </a:rPr>
              <a:t> with complementary sequences within </a:t>
            </a:r>
            <a:r>
              <a:rPr lang="en-NZ" sz="1200" b="0" i="0" u="none" strike="noStrike" kern="1200" dirty="0">
                <a:solidFill>
                  <a:schemeClr val="tx1"/>
                </a:solidFill>
                <a:effectLst/>
                <a:latin typeface="+mn-lt"/>
                <a:ea typeface="+mn-ea"/>
                <a:cs typeface="+mn-cs"/>
                <a:hlinkClick r:id="rId11" tooltip="MRNA"/>
              </a:rPr>
              <a:t>mRNA</a:t>
            </a:r>
            <a:r>
              <a:rPr lang="en-NZ" sz="1200" b="0" i="0" kern="1200" dirty="0">
                <a:solidFill>
                  <a:schemeClr val="tx1"/>
                </a:solidFill>
                <a:effectLst/>
                <a:latin typeface="+mn-lt"/>
                <a:ea typeface="+mn-ea"/>
                <a:cs typeface="+mn-cs"/>
              </a:rPr>
              <a:t> molecules.</a:t>
            </a:r>
            <a:r>
              <a:rPr lang="en-NZ" sz="1200" b="0" i="0" u="none" strike="noStrike" kern="1200" baseline="30000" dirty="0">
                <a:solidFill>
                  <a:schemeClr val="tx1"/>
                </a:solidFill>
                <a:effectLst/>
                <a:latin typeface="+mn-lt"/>
                <a:ea typeface="+mn-ea"/>
                <a:cs typeface="+mn-cs"/>
                <a:hlinkClick r:id="rId12"/>
              </a:rPr>
              <a:t>[2]</a:t>
            </a:r>
            <a:r>
              <a:rPr lang="en-NZ" sz="1200" b="0" i="0" kern="1200" dirty="0">
                <a:solidFill>
                  <a:schemeClr val="tx1"/>
                </a:solidFill>
                <a:effectLst/>
                <a:latin typeface="+mn-lt"/>
                <a:ea typeface="+mn-ea"/>
                <a:cs typeface="+mn-cs"/>
              </a:rPr>
              <a:t> As a result, these mRNA molecules are </a:t>
            </a:r>
            <a:r>
              <a:rPr lang="en-NZ" sz="1200" b="0" i="0" u="none" strike="noStrike" kern="1200" dirty="0">
                <a:solidFill>
                  <a:schemeClr val="tx1"/>
                </a:solidFill>
                <a:effectLst/>
                <a:latin typeface="+mn-lt"/>
                <a:ea typeface="+mn-ea"/>
                <a:cs typeface="+mn-cs"/>
                <a:hlinkClick r:id="rId13" tooltip="Gene silencing"/>
              </a:rPr>
              <a:t>silenced</a:t>
            </a:r>
            <a:r>
              <a:rPr lang="en-NZ" sz="1200" b="0" i="0" kern="1200" dirty="0">
                <a:solidFill>
                  <a:schemeClr val="tx1"/>
                </a:solidFill>
                <a:effectLst/>
                <a:latin typeface="+mn-lt"/>
                <a:ea typeface="+mn-ea"/>
                <a:cs typeface="+mn-cs"/>
              </a:rPr>
              <a:t>, by one or more of the following processes: (1) cleavage of the mRNA strand into two pieces, (2) destabilization of the mRNA through shortening of its </a:t>
            </a:r>
            <a:r>
              <a:rPr lang="en-NZ" sz="1200" b="0" i="0" u="none" strike="noStrike" kern="1200" dirty="0">
                <a:solidFill>
                  <a:schemeClr val="tx1"/>
                </a:solidFill>
                <a:effectLst/>
                <a:latin typeface="+mn-lt"/>
                <a:ea typeface="+mn-ea"/>
                <a:cs typeface="+mn-cs"/>
                <a:hlinkClick r:id="rId14" tooltip="Polyadenylation"/>
              </a:rPr>
              <a:t>poly(A) tail</a:t>
            </a:r>
            <a:r>
              <a:rPr lang="en-NZ" sz="1200" b="0" i="0" kern="1200" dirty="0">
                <a:solidFill>
                  <a:schemeClr val="tx1"/>
                </a:solidFill>
                <a:effectLst/>
                <a:latin typeface="+mn-lt"/>
                <a:ea typeface="+mn-ea"/>
                <a:cs typeface="+mn-cs"/>
              </a:rPr>
              <a:t>, and (3) less efficient </a:t>
            </a:r>
            <a:r>
              <a:rPr lang="en-NZ" sz="1200" b="0" i="0" u="none" strike="noStrike" kern="1200" dirty="0">
                <a:solidFill>
                  <a:schemeClr val="tx1"/>
                </a:solidFill>
                <a:effectLst/>
                <a:latin typeface="+mn-lt"/>
                <a:ea typeface="+mn-ea"/>
                <a:cs typeface="+mn-cs"/>
                <a:hlinkClick r:id="rId15" tooltip="Translation (biology)"/>
              </a:rPr>
              <a:t>translation</a:t>
            </a:r>
            <a:r>
              <a:rPr lang="en-NZ" sz="1200" b="0" i="0" kern="1200" dirty="0">
                <a:solidFill>
                  <a:schemeClr val="tx1"/>
                </a:solidFill>
                <a:effectLst/>
                <a:latin typeface="+mn-lt"/>
                <a:ea typeface="+mn-ea"/>
                <a:cs typeface="+mn-cs"/>
              </a:rPr>
              <a:t> of the mRNA into proteins by </a:t>
            </a:r>
            <a:r>
              <a:rPr lang="en-NZ" sz="1200" b="0" i="0" u="none" strike="noStrike" kern="1200" dirty="0">
                <a:solidFill>
                  <a:schemeClr val="tx1"/>
                </a:solidFill>
                <a:effectLst/>
                <a:latin typeface="+mn-lt"/>
                <a:ea typeface="+mn-ea"/>
                <a:cs typeface="+mn-cs"/>
                <a:hlinkClick r:id="rId16" tooltip="Ribosome"/>
              </a:rPr>
              <a:t>ribosomes</a:t>
            </a:r>
            <a:r>
              <a:rPr lang="en-NZ" sz="1200" b="0" i="0" kern="1200" dirty="0">
                <a:solidFill>
                  <a:schemeClr val="tx1"/>
                </a:solidFill>
                <a:effectLst/>
                <a:latin typeface="+mn-lt"/>
                <a:ea typeface="+mn-ea"/>
                <a:cs typeface="+mn-cs"/>
              </a:rPr>
              <a:t>.</a:t>
            </a:r>
            <a:r>
              <a:rPr lang="en-NZ" sz="1200" b="0" i="0" u="none" strike="noStrike" kern="1200" baseline="30000" dirty="0">
                <a:solidFill>
                  <a:schemeClr val="tx1"/>
                </a:solidFill>
                <a:effectLst/>
                <a:latin typeface="+mn-lt"/>
                <a:ea typeface="+mn-ea"/>
                <a:cs typeface="+mn-cs"/>
                <a:hlinkClick r:id="rId12"/>
              </a:rPr>
              <a:t>[2]</a:t>
            </a:r>
            <a:r>
              <a:rPr lang="en-NZ" sz="1200" b="0" i="0" u="none" strike="noStrike" kern="1200" baseline="30000" dirty="0">
                <a:solidFill>
                  <a:schemeClr val="tx1"/>
                </a:solidFill>
                <a:effectLst/>
                <a:latin typeface="+mn-lt"/>
                <a:ea typeface="+mn-ea"/>
                <a:cs typeface="+mn-cs"/>
                <a:hlinkClick r:id="rId17"/>
              </a:rPr>
              <a:t>[3]</a:t>
            </a:r>
            <a:endParaRPr lang="en-NZ" sz="1200" b="0" i="0" kern="1200" dirty="0">
              <a:solidFill>
                <a:schemeClr val="tx1"/>
              </a:solidFill>
              <a:effectLst/>
              <a:latin typeface="+mn-lt"/>
              <a:ea typeface="+mn-ea"/>
              <a:cs typeface="+mn-cs"/>
            </a:endParaRPr>
          </a:p>
          <a:p>
            <a:endParaRPr lang="en-NZ" sz="1200" b="1" i="0" kern="12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Piwi-interacting RNA</a:t>
            </a:r>
            <a:r>
              <a:rPr lang="en-NZ" sz="1200" b="0" i="0" kern="1200" dirty="0">
                <a:solidFill>
                  <a:schemeClr val="tx1"/>
                </a:solidFill>
                <a:effectLst/>
                <a:latin typeface="+mn-lt"/>
                <a:ea typeface="+mn-ea"/>
                <a:cs typeface="+mn-cs"/>
              </a:rPr>
              <a:t> (</a:t>
            </a:r>
            <a:r>
              <a:rPr lang="en-NZ" sz="1200" b="1" i="0" kern="1200" dirty="0" err="1">
                <a:solidFill>
                  <a:schemeClr val="tx1"/>
                </a:solidFill>
                <a:effectLst/>
                <a:latin typeface="+mn-lt"/>
                <a:ea typeface="+mn-ea"/>
                <a:cs typeface="+mn-cs"/>
              </a:rPr>
              <a:t>piRNA</a:t>
            </a:r>
            <a:r>
              <a:rPr lang="en-NZ" sz="1200" b="0" i="0" kern="1200" dirty="0">
                <a:solidFill>
                  <a:schemeClr val="tx1"/>
                </a:solidFill>
                <a:effectLst/>
                <a:latin typeface="+mn-lt"/>
                <a:ea typeface="+mn-ea"/>
                <a:cs typeface="+mn-cs"/>
              </a:rPr>
              <a:t>) is the largest class of small </a:t>
            </a:r>
            <a:r>
              <a:rPr lang="en-NZ" sz="1200" b="0" i="0" u="none" strike="noStrike" kern="1200" dirty="0">
                <a:solidFill>
                  <a:schemeClr val="tx1"/>
                </a:solidFill>
                <a:effectLst/>
                <a:latin typeface="+mn-lt"/>
                <a:ea typeface="+mn-ea"/>
                <a:cs typeface="+mn-cs"/>
                <a:hlinkClick r:id="rId5" tooltip="Non-coding RNA"/>
              </a:rPr>
              <a:t>non-coding</a:t>
            </a:r>
            <a:r>
              <a:rPr lang="en-NZ" sz="1200" b="0" i="0" kern="1200" dirty="0">
                <a:solidFill>
                  <a:schemeClr val="tx1"/>
                </a:solidFill>
                <a:effectLst/>
                <a:latin typeface="+mn-lt"/>
                <a:ea typeface="+mn-ea"/>
                <a:cs typeface="+mn-cs"/>
              </a:rPr>
              <a:t> </a:t>
            </a:r>
            <a:r>
              <a:rPr lang="en-NZ" sz="1200" b="0" i="0" u="none" strike="noStrike" kern="1200" dirty="0">
                <a:solidFill>
                  <a:schemeClr val="tx1"/>
                </a:solidFill>
                <a:effectLst/>
                <a:latin typeface="+mn-lt"/>
                <a:ea typeface="+mn-ea"/>
                <a:cs typeface="+mn-cs"/>
                <a:hlinkClick r:id="rId18" tooltip="RNA"/>
              </a:rPr>
              <a:t>RNA</a:t>
            </a:r>
            <a:r>
              <a:rPr lang="en-NZ" sz="1200" b="0" i="0" kern="1200" dirty="0">
                <a:solidFill>
                  <a:schemeClr val="tx1"/>
                </a:solidFill>
                <a:effectLst/>
                <a:latin typeface="+mn-lt"/>
                <a:ea typeface="+mn-ea"/>
                <a:cs typeface="+mn-cs"/>
              </a:rPr>
              <a:t> molecules expressed in animal cells.</a:t>
            </a:r>
            <a:r>
              <a:rPr lang="en-NZ" sz="1200" b="0" i="0" u="none" strike="noStrike" kern="1200" baseline="30000" dirty="0">
                <a:solidFill>
                  <a:schemeClr val="tx1"/>
                </a:solidFill>
                <a:effectLst/>
                <a:latin typeface="+mn-lt"/>
                <a:ea typeface="+mn-ea"/>
                <a:cs typeface="+mn-cs"/>
                <a:hlinkClick r:id="rId19"/>
              </a:rPr>
              <a:t>[1]</a:t>
            </a:r>
            <a:r>
              <a:rPr lang="en-NZ" sz="1200" b="0" i="0" u="none" strike="noStrike" kern="1200" baseline="30000" dirty="0">
                <a:solidFill>
                  <a:schemeClr val="tx1"/>
                </a:solidFill>
                <a:effectLst/>
                <a:latin typeface="+mn-lt"/>
                <a:ea typeface="+mn-ea"/>
                <a:cs typeface="+mn-cs"/>
                <a:hlinkClick r:id="rId20"/>
              </a:rPr>
              <a:t>[2]</a:t>
            </a:r>
            <a:r>
              <a:rPr lang="en-NZ" sz="1200" b="0" i="0" u="none" strike="noStrike" kern="1200" baseline="30000" dirty="0">
                <a:solidFill>
                  <a:schemeClr val="tx1"/>
                </a:solidFill>
                <a:effectLst/>
                <a:latin typeface="+mn-lt"/>
                <a:ea typeface="+mn-ea"/>
                <a:cs typeface="+mn-cs"/>
                <a:hlinkClick r:id="rId21"/>
              </a:rPr>
              <a:t>[3]</a:t>
            </a:r>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piRNAs</a:t>
            </a:r>
            <a:r>
              <a:rPr lang="en-NZ" sz="1200" b="0" i="0" kern="1200" dirty="0">
                <a:solidFill>
                  <a:schemeClr val="tx1"/>
                </a:solidFill>
                <a:effectLst/>
                <a:latin typeface="+mn-lt"/>
                <a:ea typeface="+mn-ea"/>
                <a:cs typeface="+mn-cs"/>
              </a:rPr>
              <a:t> form RNA-</a:t>
            </a:r>
            <a:r>
              <a:rPr lang="en-NZ" sz="1200" b="0" i="0" u="none" strike="noStrike" kern="1200" dirty="0">
                <a:solidFill>
                  <a:schemeClr val="tx1"/>
                </a:solidFill>
                <a:effectLst/>
                <a:latin typeface="+mn-lt"/>
                <a:ea typeface="+mn-ea"/>
                <a:cs typeface="+mn-cs"/>
                <a:hlinkClick r:id="rId22" tooltip="Protein"/>
              </a:rPr>
              <a:t>protein</a:t>
            </a:r>
            <a:r>
              <a:rPr lang="en-NZ" sz="1200" b="0" i="0" kern="1200" dirty="0">
                <a:solidFill>
                  <a:schemeClr val="tx1"/>
                </a:solidFill>
                <a:effectLst/>
                <a:latin typeface="+mn-lt"/>
                <a:ea typeface="+mn-ea"/>
                <a:cs typeface="+mn-cs"/>
              </a:rPr>
              <a:t> complexes through interactions with </a:t>
            </a:r>
            <a:r>
              <a:rPr lang="en-NZ" sz="1200" b="0" i="0" u="none" strike="noStrike" kern="1200" dirty="0">
                <a:solidFill>
                  <a:schemeClr val="tx1"/>
                </a:solidFill>
                <a:effectLst/>
                <a:latin typeface="+mn-lt"/>
                <a:ea typeface="+mn-ea"/>
                <a:cs typeface="+mn-cs"/>
                <a:hlinkClick r:id="rId23" tooltip="Piwi"/>
              </a:rPr>
              <a:t>piwi</a:t>
            </a:r>
            <a:r>
              <a:rPr lang="en-NZ" sz="1200" b="0" i="0" kern="1200" dirty="0">
                <a:solidFill>
                  <a:schemeClr val="tx1"/>
                </a:solidFill>
                <a:effectLst/>
                <a:latin typeface="+mn-lt"/>
                <a:ea typeface="+mn-ea"/>
                <a:cs typeface="+mn-cs"/>
              </a:rPr>
              <a:t>-subfamily </a:t>
            </a:r>
            <a:r>
              <a:rPr lang="en-NZ" sz="1200" b="0" i="0" u="none" strike="noStrike" kern="1200" dirty="0">
                <a:solidFill>
                  <a:schemeClr val="tx1"/>
                </a:solidFill>
                <a:effectLst/>
                <a:latin typeface="+mn-lt"/>
                <a:ea typeface="+mn-ea"/>
                <a:cs typeface="+mn-cs"/>
                <a:hlinkClick r:id="rId24" tooltip="Argonaute"/>
              </a:rPr>
              <a:t>Argonaute</a:t>
            </a:r>
            <a:r>
              <a:rPr lang="en-NZ" sz="1200" b="0" i="0" kern="1200" dirty="0">
                <a:solidFill>
                  <a:schemeClr val="tx1"/>
                </a:solidFill>
                <a:effectLst/>
                <a:latin typeface="+mn-lt"/>
                <a:ea typeface="+mn-ea"/>
                <a:cs typeface="+mn-cs"/>
              </a:rPr>
              <a:t> proteins. These </a:t>
            </a:r>
            <a:r>
              <a:rPr lang="en-NZ" sz="1200" b="0" i="0" kern="1200" dirty="0" err="1">
                <a:solidFill>
                  <a:schemeClr val="tx1"/>
                </a:solidFill>
                <a:effectLst/>
                <a:latin typeface="+mn-lt"/>
                <a:ea typeface="+mn-ea"/>
                <a:cs typeface="+mn-cs"/>
              </a:rPr>
              <a:t>piRNA</a:t>
            </a:r>
            <a:r>
              <a:rPr lang="en-NZ" sz="1200" b="0" i="0" kern="1200" dirty="0">
                <a:solidFill>
                  <a:schemeClr val="tx1"/>
                </a:solidFill>
                <a:effectLst/>
                <a:latin typeface="+mn-lt"/>
                <a:ea typeface="+mn-ea"/>
                <a:cs typeface="+mn-cs"/>
              </a:rPr>
              <a:t> complexes are mostly involved in the </a:t>
            </a:r>
            <a:r>
              <a:rPr lang="en-NZ" sz="1200" b="0" i="0" u="none" strike="noStrike" kern="1200" dirty="0">
                <a:solidFill>
                  <a:schemeClr val="tx1"/>
                </a:solidFill>
                <a:effectLst/>
                <a:latin typeface="+mn-lt"/>
                <a:ea typeface="+mn-ea"/>
                <a:cs typeface="+mn-cs"/>
                <a:hlinkClick r:id="rId25" tooltip="Epigenetics"/>
              </a:rPr>
              <a:t>epigenetic</a:t>
            </a:r>
            <a:r>
              <a:rPr lang="en-NZ" sz="1200" b="0" i="0" kern="1200" dirty="0">
                <a:solidFill>
                  <a:schemeClr val="tx1"/>
                </a:solidFill>
                <a:effectLst/>
                <a:latin typeface="+mn-lt"/>
                <a:ea typeface="+mn-ea"/>
                <a:cs typeface="+mn-cs"/>
              </a:rPr>
              <a:t> and </a:t>
            </a:r>
            <a:r>
              <a:rPr lang="en-NZ" sz="1200" b="0" i="0" u="none" strike="noStrike" kern="1200" dirty="0">
                <a:solidFill>
                  <a:schemeClr val="tx1"/>
                </a:solidFill>
                <a:effectLst/>
                <a:latin typeface="+mn-lt"/>
                <a:ea typeface="+mn-ea"/>
                <a:cs typeface="+mn-cs"/>
                <a:hlinkClick r:id="rId26" tooltip="Post-transcriptional modification"/>
              </a:rPr>
              <a:t>post-transcriptional</a:t>
            </a:r>
            <a:r>
              <a:rPr lang="en-NZ" sz="1200" b="0" i="0" kern="1200" dirty="0">
                <a:solidFill>
                  <a:schemeClr val="tx1"/>
                </a:solidFill>
                <a:effectLst/>
                <a:latin typeface="+mn-lt"/>
                <a:ea typeface="+mn-ea"/>
                <a:cs typeface="+mn-cs"/>
              </a:rPr>
              <a:t> silencing of </a:t>
            </a:r>
            <a:r>
              <a:rPr lang="en-NZ" sz="1200" b="0" i="0" u="none" strike="noStrike" kern="1200" dirty="0">
                <a:solidFill>
                  <a:schemeClr val="tx1"/>
                </a:solidFill>
                <a:effectLst/>
                <a:latin typeface="+mn-lt"/>
                <a:ea typeface="+mn-ea"/>
                <a:cs typeface="+mn-cs"/>
                <a:hlinkClick r:id="rId27" tooltip="Transposable element"/>
              </a:rPr>
              <a:t>transposable elements</a:t>
            </a:r>
            <a:r>
              <a:rPr lang="en-NZ" sz="1200" b="0" i="0" kern="1200" dirty="0">
                <a:solidFill>
                  <a:schemeClr val="tx1"/>
                </a:solidFill>
                <a:effectLst/>
                <a:latin typeface="+mn-lt"/>
                <a:ea typeface="+mn-ea"/>
                <a:cs typeface="+mn-cs"/>
              </a:rPr>
              <a:t> and other spurious or repeat-derived transcripts, but can also be involved in the regulation of other genetic elements in </a:t>
            </a:r>
            <a:r>
              <a:rPr lang="en-NZ" sz="1200" b="0" i="0" u="none" strike="noStrike" kern="1200" dirty="0">
                <a:solidFill>
                  <a:schemeClr val="tx1"/>
                </a:solidFill>
                <a:effectLst/>
                <a:latin typeface="+mn-lt"/>
                <a:ea typeface="+mn-ea"/>
                <a:cs typeface="+mn-cs"/>
                <a:hlinkClick r:id="rId28" tooltip="Germ line"/>
              </a:rPr>
              <a:t>germ line</a:t>
            </a:r>
            <a:r>
              <a:rPr lang="en-NZ" sz="1200" b="0" i="0" kern="1200" dirty="0">
                <a:solidFill>
                  <a:schemeClr val="tx1"/>
                </a:solidFill>
                <a:effectLst/>
                <a:latin typeface="+mn-lt"/>
                <a:ea typeface="+mn-ea"/>
                <a:cs typeface="+mn-cs"/>
              </a:rPr>
              <a:t> cells.</a:t>
            </a:r>
            <a:r>
              <a:rPr lang="en-NZ" sz="1200" b="0" i="0" u="none" strike="noStrike" kern="1200" baseline="30000" dirty="0">
                <a:solidFill>
                  <a:schemeClr val="tx1"/>
                </a:solidFill>
                <a:effectLst/>
                <a:latin typeface="+mn-lt"/>
                <a:ea typeface="+mn-ea"/>
                <a:cs typeface="+mn-cs"/>
                <a:hlinkClick r:id="rId29"/>
              </a:rPr>
              <a:t>[4]</a:t>
            </a:r>
            <a:r>
              <a:rPr lang="en-NZ" sz="1200" b="0" i="0" u="none" strike="noStrike" kern="1200" baseline="30000" dirty="0">
                <a:solidFill>
                  <a:schemeClr val="tx1"/>
                </a:solidFill>
                <a:effectLst/>
                <a:latin typeface="+mn-lt"/>
                <a:ea typeface="+mn-ea"/>
                <a:cs typeface="+mn-cs"/>
                <a:hlinkClick r:id="rId30"/>
              </a:rPr>
              <a:t>[5]</a:t>
            </a:r>
            <a:r>
              <a:rPr lang="en-NZ" sz="1200" b="0" i="0" u="none" strike="noStrike" kern="1200" baseline="30000" dirty="0">
                <a:solidFill>
                  <a:schemeClr val="tx1"/>
                </a:solidFill>
                <a:effectLst/>
                <a:latin typeface="+mn-lt"/>
                <a:ea typeface="+mn-ea"/>
                <a:cs typeface="+mn-cs"/>
                <a:hlinkClick r:id="rId31"/>
              </a:rPr>
              <a:t>[6]</a:t>
            </a:r>
            <a:endParaRPr lang="en-NZ" sz="1200" b="0" i="0" u="none" strike="noStrike" kern="1200" baseline="30000" dirty="0">
              <a:solidFill>
                <a:schemeClr val="tx1"/>
              </a:solidFill>
              <a:effectLst/>
              <a:latin typeface="+mn-lt"/>
              <a:ea typeface="+mn-ea"/>
              <a:cs typeface="+mn-cs"/>
            </a:endParaRPr>
          </a:p>
          <a:p>
            <a:endParaRPr lang="en-NZ" sz="1200" b="0" i="0" u="none" strike="noStrike" kern="1200" baseline="30000" dirty="0">
              <a:solidFill>
                <a:schemeClr val="tx1"/>
              </a:solidFill>
              <a:effectLst/>
              <a:latin typeface="+mn-lt"/>
              <a:ea typeface="+mn-ea"/>
              <a:cs typeface="+mn-cs"/>
            </a:endParaRPr>
          </a:p>
          <a:p>
            <a:r>
              <a:rPr lang="en-NZ" sz="1200" b="1" i="0" kern="1200" dirty="0">
                <a:solidFill>
                  <a:schemeClr val="tx1"/>
                </a:solidFill>
                <a:effectLst/>
                <a:latin typeface="+mn-lt"/>
                <a:ea typeface="+mn-ea"/>
                <a:cs typeface="+mn-cs"/>
              </a:rPr>
              <a:t>Transfer RNA</a:t>
            </a:r>
            <a:r>
              <a:rPr lang="en-NZ" sz="1200" b="0" i="0" kern="1200" dirty="0">
                <a:solidFill>
                  <a:schemeClr val="tx1"/>
                </a:solidFill>
                <a:effectLst/>
                <a:latin typeface="+mn-lt"/>
                <a:ea typeface="+mn-ea"/>
                <a:cs typeface="+mn-cs"/>
              </a:rPr>
              <a:t> (abbreviated </a:t>
            </a:r>
            <a:r>
              <a:rPr lang="en-NZ" sz="1200" b="1" i="0" kern="1200" dirty="0">
                <a:solidFill>
                  <a:schemeClr val="tx1"/>
                </a:solidFill>
                <a:effectLst/>
                <a:latin typeface="+mn-lt"/>
                <a:ea typeface="+mn-ea"/>
                <a:cs typeface="+mn-cs"/>
              </a:rPr>
              <a:t>tRNA</a:t>
            </a:r>
            <a:r>
              <a:rPr lang="en-NZ" sz="1200" b="0" i="0" kern="1200" dirty="0">
                <a:solidFill>
                  <a:schemeClr val="tx1"/>
                </a:solidFill>
                <a:effectLst/>
                <a:latin typeface="+mn-lt"/>
                <a:ea typeface="+mn-ea"/>
                <a:cs typeface="+mn-cs"/>
              </a:rPr>
              <a:t> and formerly referred to as </a:t>
            </a:r>
            <a:r>
              <a:rPr lang="en-NZ" sz="1200" b="1" i="0" kern="1200" dirty="0">
                <a:solidFill>
                  <a:schemeClr val="tx1"/>
                </a:solidFill>
                <a:effectLst/>
                <a:latin typeface="+mn-lt"/>
                <a:ea typeface="+mn-ea"/>
                <a:cs typeface="+mn-cs"/>
              </a:rPr>
              <a:t>sRNA</a:t>
            </a:r>
            <a:r>
              <a:rPr lang="en-NZ" sz="1200" b="0" i="0" kern="1200" dirty="0">
                <a:solidFill>
                  <a:schemeClr val="tx1"/>
                </a:solidFill>
                <a:effectLst/>
                <a:latin typeface="+mn-lt"/>
                <a:ea typeface="+mn-ea"/>
                <a:cs typeface="+mn-cs"/>
              </a:rPr>
              <a:t>, for </a:t>
            </a:r>
            <a:r>
              <a:rPr lang="en-NZ" sz="1200" b="1" i="0" kern="1200" dirty="0">
                <a:solidFill>
                  <a:schemeClr val="tx1"/>
                </a:solidFill>
                <a:effectLst/>
                <a:latin typeface="+mn-lt"/>
                <a:ea typeface="+mn-ea"/>
                <a:cs typeface="+mn-cs"/>
              </a:rPr>
              <a:t>soluble RNA</a:t>
            </a:r>
            <a:r>
              <a:rPr lang="en-NZ" sz="1200" b="0" i="0" u="none" strike="noStrike" kern="1200" baseline="30000" dirty="0">
                <a:solidFill>
                  <a:schemeClr val="tx1"/>
                </a:solidFill>
                <a:effectLst/>
                <a:latin typeface="+mn-lt"/>
                <a:ea typeface="+mn-ea"/>
                <a:cs typeface="+mn-cs"/>
                <a:hlinkClick r:id="rId32"/>
              </a:rPr>
              <a:t>[1]</a:t>
            </a:r>
            <a:r>
              <a:rPr lang="en-NZ" sz="1200" b="0" i="0" kern="1200" dirty="0">
                <a:solidFill>
                  <a:schemeClr val="tx1"/>
                </a:solidFill>
                <a:effectLst/>
                <a:latin typeface="+mn-lt"/>
                <a:ea typeface="+mn-ea"/>
                <a:cs typeface="+mn-cs"/>
              </a:rPr>
              <a:t>) is an adaptor </a:t>
            </a:r>
            <a:r>
              <a:rPr lang="en-NZ" sz="1200" b="0" i="0" u="none" strike="noStrike" kern="1200" dirty="0">
                <a:solidFill>
                  <a:schemeClr val="tx1"/>
                </a:solidFill>
                <a:effectLst/>
                <a:latin typeface="+mn-lt"/>
                <a:ea typeface="+mn-ea"/>
                <a:cs typeface="+mn-cs"/>
                <a:hlinkClick r:id="rId33" tooltip="Molecule"/>
              </a:rPr>
              <a:t>molecule</a:t>
            </a:r>
            <a:r>
              <a:rPr lang="en-NZ" sz="1200" b="0" i="0" kern="1200" dirty="0">
                <a:solidFill>
                  <a:schemeClr val="tx1"/>
                </a:solidFill>
                <a:effectLst/>
                <a:latin typeface="+mn-lt"/>
                <a:ea typeface="+mn-ea"/>
                <a:cs typeface="+mn-cs"/>
              </a:rPr>
              <a:t> composed of </a:t>
            </a:r>
            <a:r>
              <a:rPr lang="en-NZ" sz="1200" b="0" i="0" u="none" strike="noStrike" kern="1200" dirty="0">
                <a:solidFill>
                  <a:schemeClr val="tx1"/>
                </a:solidFill>
                <a:effectLst/>
                <a:latin typeface="+mn-lt"/>
                <a:ea typeface="+mn-ea"/>
                <a:cs typeface="+mn-cs"/>
                <a:hlinkClick r:id="rId18" tooltip="RNA"/>
              </a:rPr>
              <a:t>RNA</a:t>
            </a:r>
            <a:r>
              <a:rPr lang="en-NZ" sz="1200" b="0" i="0" kern="1200" dirty="0">
                <a:solidFill>
                  <a:schemeClr val="tx1"/>
                </a:solidFill>
                <a:effectLst/>
                <a:latin typeface="+mn-lt"/>
                <a:ea typeface="+mn-ea"/>
                <a:cs typeface="+mn-cs"/>
              </a:rPr>
              <a:t>, typically 76 to 90 </a:t>
            </a:r>
            <a:r>
              <a:rPr lang="en-NZ" sz="1200" b="0" i="0" u="none" strike="noStrike" kern="1200" dirty="0">
                <a:solidFill>
                  <a:schemeClr val="tx1"/>
                </a:solidFill>
                <a:effectLst/>
                <a:latin typeface="+mn-lt"/>
                <a:ea typeface="+mn-ea"/>
                <a:cs typeface="+mn-cs"/>
                <a:hlinkClick r:id="rId34" tooltip="Nucleotides"/>
              </a:rPr>
              <a:t>nucleotides</a:t>
            </a:r>
            <a:r>
              <a:rPr lang="en-NZ" sz="1200" b="0" i="0" kern="1200" dirty="0">
                <a:solidFill>
                  <a:schemeClr val="tx1"/>
                </a:solidFill>
                <a:effectLst/>
                <a:latin typeface="+mn-lt"/>
                <a:ea typeface="+mn-ea"/>
                <a:cs typeface="+mn-cs"/>
              </a:rPr>
              <a:t> in length (in eukaryotes),</a:t>
            </a:r>
            <a:r>
              <a:rPr lang="en-NZ" sz="1200" b="0" i="0" u="none" strike="noStrike" kern="1200" baseline="30000" dirty="0">
                <a:solidFill>
                  <a:schemeClr val="tx1"/>
                </a:solidFill>
                <a:effectLst/>
                <a:latin typeface="+mn-lt"/>
                <a:ea typeface="+mn-ea"/>
                <a:cs typeface="+mn-cs"/>
                <a:hlinkClick r:id="rId35"/>
              </a:rPr>
              <a:t>[2]</a:t>
            </a:r>
            <a:r>
              <a:rPr lang="en-NZ" sz="1200" b="0" i="0" kern="1200" dirty="0">
                <a:solidFill>
                  <a:schemeClr val="tx1"/>
                </a:solidFill>
                <a:effectLst/>
                <a:latin typeface="+mn-lt"/>
                <a:ea typeface="+mn-ea"/>
                <a:cs typeface="+mn-cs"/>
              </a:rPr>
              <a:t> that serves as the physical link between the </a:t>
            </a:r>
            <a:r>
              <a:rPr lang="en-NZ" sz="1200" b="0" i="0" u="none" strike="noStrike" kern="1200" dirty="0">
                <a:solidFill>
                  <a:schemeClr val="tx1"/>
                </a:solidFill>
                <a:effectLst/>
                <a:latin typeface="+mn-lt"/>
                <a:ea typeface="+mn-ea"/>
                <a:cs typeface="+mn-cs"/>
                <a:hlinkClick r:id="rId36" tooltip="Messenger RNA"/>
              </a:rPr>
              <a:t>mRNA</a:t>
            </a:r>
            <a:r>
              <a:rPr lang="en-NZ" sz="1200" b="0" i="0" kern="1200" dirty="0">
                <a:solidFill>
                  <a:schemeClr val="tx1"/>
                </a:solidFill>
                <a:effectLst/>
                <a:latin typeface="+mn-lt"/>
                <a:ea typeface="+mn-ea"/>
                <a:cs typeface="+mn-cs"/>
              </a:rPr>
              <a:t> and the </a:t>
            </a:r>
            <a:r>
              <a:rPr lang="en-NZ" sz="1200" b="0" i="0" u="none" strike="noStrike" kern="1200" dirty="0">
                <a:solidFill>
                  <a:schemeClr val="tx1"/>
                </a:solidFill>
                <a:effectLst/>
                <a:latin typeface="+mn-lt"/>
                <a:ea typeface="+mn-ea"/>
                <a:cs typeface="+mn-cs"/>
                <a:hlinkClick r:id="rId37" tooltip="Amino acid"/>
              </a:rPr>
              <a:t>amino acid</a:t>
            </a:r>
            <a:r>
              <a:rPr lang="en-NZ" sz="1200" b="0" i="0" kern="1200" dirty="0">
                <a:solidFill>
                  <a:schemeClr val="tx1"/>
                </a:solidFill>
                <a:effectLst/>
                <a:latin typeface="+mn-lt"/>
                <a:ea typeface="+mn-ea"/>
                <a:cs typeface="+mn-cs"/>
              </a:rPr>
              <a:t> sequence of proteins. Transfer RNA (tRNA) does this by carrying an amino acid to the protein synthesizing machinery of a cell called the </a:t>
            </a:r>
            <a:r>
              <a:rPr lang="en-NZ" sz="1200" b="0" i="0" u="none" strike="noStrike" kern="1200" dirty="0">
                <a:solidFill>
                  <a:schemeClr val="tx1"/>
                </a:solidFill>
                <a:effectLst/>
                <a:latin typeface="+mn-lt"/>
                <a:ea typeface="+mn-ea"/>
                <a:cs typeface="+mn-cs"/>
                <a:hlinkClick r:id="rId16" tooltip="Ribosome"/>
              </a:rPr>
              <a:t>ribosome</a:t>
            </a:r>
            <a:r>
              <a:rPr lang="en-NZ" sz="1200" b="0" i="0" kern="1200" dirty="0">
                <a:solidFill>
                  <a:schemeClr val="tx1"/>
                </a:solidFill>
                <a:effectLst/>
                <a:latin typeface="+mn-lt"/>
                <a:ea typeface="+mn-ea"/>
                <a:cs typeface="+mn-cs"/>
              </a:rPr>
              <a:t>.</a:t>
            </a:r>
            <a:endParaRPr lang="en-US" dirty="0"/>
          </a:p>
          <a:p>
            <a:endParaRPr lang="en-NZ" sz="1200" b="0" i="0" kern="1200" dirty="0">
              <a:solidFill>
                <a:schemeClr val="tx1"/>
              </a:solidFill>
              <a:effectLst/>
              <a:latin typeface="+mn-lt"/>
              <a:ea typeface="+mn-ea"/>
              <a:cs typeface="+mn-cs"/>
            </a:endParaRPr>
          </a:p>
          <a:p>
            <a:br>
              <a:rPr lang="en-NZ" dirty="0"/>
            </a:br>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22</a:t>
            </a:fld>
            <a:endParaRPr lang="en-US"/>
          </a:p>
        </p:txBody>
      </p:sp>
    </p:spTree>
    <p:extLst>
      <p:ext uri="{BB962C8B-B14F-4D97-AF65-F5344CB8AC3E}">
        <p14:creationId xmlns:p14="http://schemas.microsoft.com/office/powerpoint/2010/main" val="415807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Size selection for small RNAs</a:t>
            </a:r>
          </a:p>
          <a:p>
            <a:pPr algn="l"/>
            <a:endParaRPr lang="en-US" sz="1200" u="none" dirty="0">
              <a:latin typeface="Arial" panose="020B0604020202020204" pitchFamily="34" charset="0"/>
              <a:cs typeface="Arial" panose="020B0604020202020204" pitchFamily="34" charset="0"/>
              <a:hlinkClick r:id="rId3"/>
            </a:endParaRPr>
          </a:p>
          <a:p>
            <a:pPr algn="l"/>
            <a:r>
              <a:rPr lang="en-US" sz="1200" u="none" dirty="0">
                <a:latin typeface="Arial" panose="020B0604020202020204" pitchFamily="34" charset="0"/>
                <a:cs typeface="Arial" panose="020B0604020202020204" pitchFamily="34" charset="0"/>
                <a:hlinkClick r:id="rId3"/>
              </a:rPr>
              <a:t>Figures and information:</a:t>
            </a:r>
          </a:p>
          <a:p>
            <a:pPr algn="l"/>
            <a:r>
              <a:rPr lang="en-US" sz="1200" u="none" dirty="0">
                <a:latin typeface="Arial" panose="020B0604020202020204" pitchFamily="34" charset="0"/>
                <a:cs typeface="Arial" panose="020B0604020202020204" pitchFamily="34" charset="0"/>
                <a:hlinkClick r:id="rId3"/>
              </a:rPr>
              <a:t>https://sagescience.com/blog/at-iowa-core-lab-pippin-sizing-is-essential-for-microrna-studies/</a:t>
            </a:r>
            <a:endParaRPr lang="en-US" sz="1200" u="none"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sagescience.com</a:t>
            </a:r>
            <a:r>
              <a:rPr lang="en-US" sz="1200" dirty="0">
                <a:latin typeface="Arial" panose="020B0604020202020204" pitchFamily="34" charset="0"/>
                <a:cs typeface="Arial" panose="020B0604020202020204" pitchFamily="34" charset="0"/>
              </a:rPr>
              <a:t>/products/pippin-prep/</a:t>
            </a: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chagall.med.cornell.edu</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RNASEQcourse</a:t>
            </a:r>
            <a:r>
              <a:rPr lang="en-US" sz="1200" dirty="0">
                <a:latin typeface="Arial" panose="020B0604020202020204" pitchFamily="34" charset="0"/>
                <a:cs typeface="Arial" panose="020B0604020202020204" pitchFamily="34" charset="0"/>
              </a:rPr>
              <a:t>/Intro2RNAseq.pdf</a:t>
            </a:r>
          </a:p>
          <a:p>
            <a:endParaRPr lang="en-US" dirty="0"/>
          </a:p>
        </p:txBody>
      </p:sp>
    </p:spTree>
    <p:extLst>
      <p:ext uri="{BB962C8B-B14F-4D97-AF65-F5344CB8AC3E}">
        <p14:creationId xmlns:p14="http://schemas.microsoft.com/office/powerpoint/2010/main" val="162521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p>
          <a:p>
            <a:r>
              <a:rPr lang="en-US" sz="1200" dirty="0">
                <a:solidFill>
                  <a:schemeClr val="dk1"/>
                </a:solidFill>
                <a:latin typeface="Arial" panose="020B0604020202020204" pitchFamily="34" charset="0"/>
                <a:ea typeface="Calibri"/>
                <a:cs typeface="Arial" panose="020B0604020202020204" pitchFamily="34" charset="0"/>
                <a:sym typeface="Calibri"/>
              </a:rPr>
              <a:t>http://</a:t>
            </a:r>
            <a:r>
              <a:rPr lang="en-US" sz="1200" dirty="0" err="1">
                <a:solidFill>
                  <a:schemeClr val="dk1"/>
                </a:solidFill>
                <a:latin typeface="Arial" panose="020B0604020202020204" pitchFamily="34" charset="0"/>
                <a:ea typeface="Calibri"/>
                <a:cs typeface="Arial" panose="020B0604020202020204" pitchFamily="34" charset="0"/>
                <a:sym typeface="Calibri"/>
              </a:rPr>
              <a:t>www.rna-seqblog.com</a:t>
            </a:r>
            <a:r>
              <a:rPr lang="en-US" sz="1200" dirty="0">
                <a:solidFill>
                  <a:schemeClr val="dk1"/>
                </a:solidFill>
                <a:latin typeface="Arial" panose="020B0604020202020204" pitchFamily="34" charset="0"/>
                <a:ea typeface="Calibri"/>
                <a:cs typeface="Arial" panose="020B0604020202020204" pitchFamily="34" charset="0"/>
                <a:sym typeface="Calibri"/>
              </a:rPr>
              <a:t>/</a:t>
            </a:r>
            <a:r>
              <a:rPr lang="en-US" sz="1200" dirty="0" err="1">
                <a:solidFill>
                  <a:schemeClr val="dk1"/>
                </a:solidFill>
                <a:latin typeface="Arial" panose="020B0604020202020204" pitchFamily="34" charset="0"/>
                <a:ea typeface="Calibri"/>
                <a:cs typeface="Arial" panose="020B0604020202020204" pitchFamily="34" charset="0"/>
                <a:sym typeface="Calibri"/>
              </a:rPr>
              <a:t>rpkm</a:t>
            </a:r>
            <a:r>
              <a:rPr lang="en-US" sz="1200" dirty="0">
                <a:solidFill>
                  <a:schemeClr val="dk1"/>
                </a:solidFill>
                <a:latin typeface="Arial" panose="020B0604020202020204" pitchFamily="34" charset="0"/>
                <a:ea typeface="Calibri"/>
                <a:cs typeface="Arial" panose="020B0604020202020204" pitchFamily="34" charset="0"/>
                <a:sym typeface="Calibri"/>
              </a:rPr>
              <a:t>-</a:t>
            </a:r>
            <a:r>
              <a:rPr lang="en-US" sz="1200" dirty="0" err="1">
                <a:solidFill>
                  <a:schemeClr val="dk1"/>
                </a:solidFill>
                <a:latin typeface="Arial" panose="020B0604020202020204" pitchFamily="34" charset="0"/>
                <a:ea typeface="Calibri"/>
                <a:cs typeface="Arial" panose="020B0604020202020204" pitchFamily="34" charset="0"/>
                <a:sym typeface="Calibri"/>
              </a:rPr>
              <a:t>fpkm</a:t>
            </a:r>
            <a:r>
              <a:rPr lang="en-US" sz="1200" dirty="0">
                <a:solidFill>
                  <a:schemeClr val="dk1"/>
                </a:solidFill>
                <a:latin typeface="Arial" panose="020B0604020202020204" pitchFamily="34" charset="0"/>
                <a:ea typeface="Calibri"/>
                <a:cs typeface="Arial" panose="020B0604020202020204" pitchFamily="34" charset="0"/>
                <a:sym typeface="Calibri"/>
              </a:rPr>
              <a:t>-and-</a:t>
            </a:r>
            <a:r>
              <a:rPr lang="en-US" sz="1200" dirty="0" err="1">
                <a:solidFill>
                  <a:schemeClr val="dk1"/>
                </a:solidFill>
                <a:latin typeface="Arial" panose="020B0604020202020204" pitchFamily="34" charset="0"/>
                <a:ea typeface="Calibri"/>
                <a:cs typeface="Arial" panose="020B0604020202020204" pitchFamily="34" charset="0"/>
                <a:sym typeface="Calibri"/>
              </a:rPr>
              <a:t>tpm</a:t>
            </a:r>
            <a:r>
              <a:rPr lang="en-US" sz="1200" dirty="0">
                <a:solidFill>
                  <a:schemeClr val="dk1"/>
                </a:solidFill>
                <a:latin typeface="Arial" panose="020B0604020202020204" pitchFamily="34" charset="0"/>
                <a:ea typeface="Calibri"/>
                <a:cs typeface="Arial" panose="020B0604020202020204" pitchFamily="34" charset="0"/>
                <a:sym typeface="Calibri"/>
              </a:rPr>
              <a:t>-clearly-explained</a:t>
            </a:r>
            <a:endParaRPr lang="en-US" dirty="0"/>
          </a:p>
        </p:txBody>
      </p:sp>
    </p:spTree>
    <p:extLst>
      <p:ext uri="{BB962C8B-B14F-4D97-AF65-F5344CB8AC3E}">
        <p14:creationId xmlns:p14="http://schemas.microsoft.com/office/powerpoint/2010/main" val="3270288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genboree.org</a:t>
            </a:r>
            <a:r>
              <a:rPr lang="en-US" dirty="0"/>
              <a:t>/</a:t>
            </a:r>
            <a:r>
              <a:rPr lang="en-US" dirty="0" err="1"/>
              <a:t>theCommons</a:t>
            </a:r>
            <a:r>
              <a:rPr lang="en-US" dirty="0"/>
              <a:t>/projects/exrna-tools-may2014/wiki/</a:t>
            </a:r>
            <a:r>
              <a:rPr lang="en-US" dirty="0" err="1"/>
              <a:t>Small_RNA-seq_Pipeline</a:t>
            </a:r>
            <a:endParaRPr lang="en-US" dirty="0"/>
          </a:p>
          <a:p>
            <a:r>
              <a:rPr lang="en-US" dirty="0"/>
              <a:t>Script: Show </a:t>
            </a:r>
            <a:r>
              <a:rPr lang="en-US" dirty="0" err="1"/>
              <a:t>Genboree</a:t>
            </a:r>
            <a:r>
              <a:rPr lang="en-US" dirty="0"/>
              <a:t> GUI</a:t>
            </a:r>
          </a:p>
        </p:txBody>
      </p:sp>
      <p:sp>
        <p:nvSpPr>
          <p:cNvPr id="4" name="Slide Number Placeholder 3"/>
          <p:cNvSpPr>
            <a:spLocks noGrp="1"/>
          </p:cNvSpPr>
          <p:nvPr>
            <p:ph type="sldNum" sz="quarter" idx="5"/>
          </p:nvPr>
        </p:nvSpPr>
        <p:spPr/>
        <p:txBody>
          <a:bodyPr/>
          <a:lstStyle/>
          <a:p>
            <a:fld id="{82CFAB59-108E-244D-AB1D-ACCD0FDFB1D4}" type="slidenum">
              <a:rPr lang="en-US" smtClean="0"/>
              <a:t>24</a:t>
            </a:fld>
            <a:endParaRPr lang="en-US"/>
          </a:p>
        </p:txBody>
      </p:sp>
    </p:spTree>
    <p:extLst>
      <p:ext uri="{BB962C8B-B14F-4D97-AF65-F5344CB8AC3E}">
        <p14:creationId xmlns:p14="http://schemas.microsoft.com/office/powerpoint/2010/main" val="266650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Arial" panose="020B0604020202020204" pitchFamily="34" charset="0"/>
                <a:cs typeface="Arial" panose="020B0604020202020204" pitchFamily="34" charset="0"/>
              </a:rPr>
              <a:t>Information:</a:t>
            </a:r>
          </a:p>
          <a:p>
            <a:pPr algn="l"/>
            <a:r>
              <a:rPr lang="en-US" sz="1200" dirty="0">
                <a:latin typeface="Arial" panose="020B0604020202020204" pitchFamily="34" charset="0"/>
                <a:cs typeface="Arial" panose="020B0604020202020204" pitchFamily="34" charset="0"/>
              </a:rPr>
              <a:t>Dillies et al. Briefings in Bioinformatics, Vol. 14 (6): 671–683 (2013)</a:t>
            </a: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exrna.org</a:t>
            </a:r>
            <a:r>
              <a:rPr lang="en-US" sz="1200" dirty="0">
                <a:latin typeface="Arial" panose="020B0604020202020204" pitchFamily="34" charset="0"/>
                <a:cs typeface="Arial" panose="020B0604020202020204" pitchFamily="34" charset="0"/>
              </a:rPr>
              <a:t>/normalization-of-small-rna-seq-data-from-extracellular-rna-samples/</a:t>
            </a:r>
          </a:p>
          <a:p>
            <a:pPr algn="l"/>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RNA-</a:t>
            </a:r>
            <a:r>
              <a:rPr lang="en-NZ" sz="1200" dirty="0" err="1">
                <a:latin typeface="Arial" panose="020B0604020202020204" pitchFamily="34" charset="0"/>
                <a:cs typeface="Arial" panose="020B0604020202020204" pitchFamily="34" charset="0"/>
              </a:rPr>
              <a:t>Seq</a:t>
            </a:r>
            <a:r>
              <a:rPr lang="en-NZ" sz="1200" dirty="0">
                <a:latin typeface="Arial" panose="020B0604020202020204" pitchFamily="34" charset="0"/>
                <a:cs typeface="Arial" panose="020B0604020202020204" pitchFamily="34" charset="0"/>
              </a:rPr>
              <a:t> experiments:  Sources of systematic variation include library size, transcript length, and GC content (Dillies et al. 2012)</a:t>
            </a:r>
          </a:p>
          <a:p>
            <a:pPr algn="l"/>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25</a:t>
            </a:fld>
            <a:endParaRPr lang="en-US"/>
          </a:p>
        </p:txBody>
      </p:sp>
    </p:spTree>
    <p:extLst>
      <p:ext uri="{BB962C8B-B14F-4D97-AF65-F5344CB8AC3E}">
        <p14:creationId xmlns:p14="http://schemas.microsoft.com/office/powerpoint/2010/main" val="60317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Information:</a:t>
            </a:r>
          </a:p>
          <a:p>
            <a:pPr algn="l"/>
            <a:r>
              <a:rPr lang="en-US" sz="1200" dirty="0">
                <a:latin typeface="Arial" panose="020B0604020202020204" pitchFamily="34" charset="0"/>
                <a:cs typeface="Arial" panose="020B0604020202020204" pitchFamily="34" charset="0"/>
              </a:rPr>
              <a:t>Dillies et al. Briefings in Bioinformatics, Vol. 14 (6): 671–683 (2013)</a:t>
            </a:r>
          </a:p>
          <a:p>
            <a:pPr algn="l"/>
            <a:r>
              <a:rPr lang="en-US" sz="1200" dirty="0" err="1">
                <a:latin typeface="Arial" panose="020B0604020202020204" pitchFamily="34" charset="0"/>
                <a:cs typeface="Arial" panose="020B0604020202020204" pitchFamily="34" charset="0"/>
              </a:rPr>
              <a:t>Garmire</a:t>
            </a:r>
            <a:r>
              <a:rPr lang="en-US" sz="1200" dirty="0">
                <a:latin typeface="Arial" panose="020B0604020202020204" pitchFamily="34" charset="0"/>
                <a:cs typeface="Arial" panose="020B0604020202020204" pitchFamily="34" charset="0"/>
              </a:rPr>
              <a:t> et al. RNA 18(6): 1279–1288 (2012)</a:t>
            </a: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exrna.org</a:t>
            </a:r>
            <a:r>
              <a:rPr lang="en-US" sz="1200" dirty="0">
                <a:latin typeface="Arial" panose="020B0604020202020204" pitchFamily="34" charset="0"/>
                <a:cs typeface="Arial" panose="020B0604020202020204" pitchFamily="34" charset="0"/>
              </a:rPr>
              <a:t>/normalization-of-small-rna-seq-data-from-extracellular-rna-samples/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Trimmed mean of M-values (TMM) normalization is used to calculate normalization factors in order to correct for different library sizes and to reduce RNA composition effect, which arises when a small number of genes are very highly expressed in one experiment condition but not in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chipster.csc.fi</a:t>
            </a:r>
            <a:r>
              <a:rPr lang="en-NZ" sz="1200" b="0" i="0" kern="1200" dirty="0">
                <a:solidFill>
                  <a:schemeClr val="tx1"/>
                </a:solidFill>
                <a:effectLst/>
                <a:latin typeface="+mn-lt"/>
                <a:ea typeface="+mn-ea"/>
                <a:cs typeface="+mn-cs"/>
              </a:rPr>
              <a:t>/manual/</a:t>
            </a:r>
            <a:r>
              <a:rPr lang="en-NZ" sz="1200" b="0" i="0" kern="1200" dirty="0" err="1">
                <a:solidFill>
                  <a:schemeClr val="tx1"/>
                </a:solidFill>
                <a:effectLst/>
                <a:latin typeface="+mn-lt"/>
                <a:ea typeface="+mn-ea"/>
                <a:cs typeface="+mn-cs"/>
              </a:rPr>
              <a:t>ngs</a:t>
            </a:r>
            <a:r>
              <a:rPr lang="en-NZ" sz="1200" b="0" i="0" kern="1200" dirty="0">
                <a:solidFill>
                  <a:schemeClr val="tx1"/>
                </a:solidFill>
                <a:effectLst/>
                <a:latin typeface="+mn-lt"/>
                <a:ea typeface="+mn-ea"/>
                <a:cs typeface="+mn-cs"/>
              </a:rPr>
              <a:t>-</a:t>
            </a:r>
            <a:r>
              <a:rPr lang="en-NZ" sz="1200" b="0" i="0" kern="1200" dirty="0" err="1">
                <a:solidFill>
                  <a:schemeClr val="tx1"/>
                </a:solidFill>
                <a:effectLst/>
                <a:latin typeface="+mn-lt"/>
                <a:ea typeface="+mn-ea"/>
                <a:cs typeface="+mn-cs"/>
              </a:rPr>
              <a:t>dea</a:t>
            </a:r>
            <a:r>
              <a:rPr lang="en-NZ" sz="1200" b="0" i="0" kern="1200" dirty="0">
                <a:solidFill>
                  <a:schemeClr val="tx1"/>
                </a:solidFill>
                <a:effectLst/>
                <a:latin typeface="+mn-lt"/>
                <a:ea typeface="+mn-ea"/>
                <a:cs typeface="+mn-cs"/>
              </a:rPr>
              <a:t>-edger-</a:t>
            </a:r>
            <a:r>
              <a:rPr lang="en-NZ" sz="1200" b="0" i="0" kern="1200" dirty="0" err="1">
                <a:solidFill>
                  <a:schemeClr val="tx1"/>
                </a:solidFill>
                <a:effectLst/>
                <a:latin typeface="+mn-lt"/>
                <a:ea typeface="+mn-ea"/>
                <a:cs typeface="+mn-cs"/>
              </a:rPr>
              <a:t>RNA.html</a:t>
            </a:r>
            <a:endParaRPr lang="en-NZ"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A trimmed mean is the average after removing the upper and lower x% of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www.biostars.org</a:t>
            </a:r>
            <a:r>
              <a:rPr lang="en-NZ" sz="1200" b="0" i="0" kern="1200" dirty="0">
                <a:solidFill>
                  <a:schemeClr val="tx1"/>
                </a:solidFill>
                <a:effectLst/>
                <a:latin typeface="+mn-lt"/>
                <a:ea typeface="+mn-ea"/>
                <a:cs typeface="+mn-cs"/>
              </a:rPr>
              <a:t>/p/269870/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The TMM factor is computed for each lane, with one lane being considered as a reference sample and the others as test samples. For each test sample, </a:t>
            </a:r>
            <a:r>
              <a:rPr lang="en-NZ" sz="1200" b="1" i="0" kern="1200" dirty="0">
                <a:solidFill>
                  <a:schemeClr val="tx1"/>
                </a:solidFill>
                <a:effectLst/>
                <a:latin typeface="+mn-lt"/>
                <a:ea typeface="+mn-ea"/>
                <a:cs typeface="+mn-cs"/>
              </a:rPr>
              <a:t>TMM is computed as the weighted mean of log ratios between this test and the reference, after exclusion of the most expressed genes and the genes with the largest log ratios.</a:t>
            </a:r>
            <a:endParaRPr lang="en-NZ"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DESeq2 was developed to find differentially expressed genes between two conditions for RNA-</a:t>
            </a:r>
            <a:r>
              <a:rPr lang="en-NZ" sz="1200" dirty="0" err="1">
                <a:latin typeface="Arial" panose="020B0604020202020204" pitchFamily="34" charset="0"/>
                <a:cs typeface="Arial" panose="020B0604020202020204" pitchFamily="34" charset="0"/>
              </a:rPr>
              <a:t>seq</a:t>
            </a:r>
            <a:r>
              <a:rPr lang="en-NZ" sz="1200" dirty="0">
                <a:latin typeface="Arial" panose="020B0604020202020204" pitchFamily="34" charset="0"/>
                <a:cs typeface="Arial" panose="020B0604020202020204" pitchFamily="34" charset="0"/>
              </a:rPr>
              <a:t> data with small sample size and overdispersion using a model based on a negative binomial distribution and local regression to estimate the relationship between the mean and variance of each gene</a:t>
            </a:r>
          </a:p>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26</a:t>
            </a:fld>
            <a:endParaRPr lang="en-US"/>
          </a:p>
        </p:txBody>
      </p:sp>
    </p:spTree>
    <p:extLst>
      <p:ext uri="{BB962C8B-B14F-4D97-AF65-F5344CB8AC3E}">
        <p14:creationId xmlns:p14="http://schemas.microsoft.com/office/powerpoint/2010/main" val="29407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27</a:t>
            </a:fld>
            <a:endParaRPr lang="en-US"/>
          </a:p>
        </p:txBody>
      </p:sp>
    </p:spTree>
    <p:extLst>
      <p:ext uri="{BB962C8B-B14F-4D97-AF65-F5344CB8AC3E}">
        <p14:creationId xmlns:p14="http://schemas.microsoft.com/office/powerpoint/2010/main" val="1504435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Reinforce from previous lecture that RNA extraction method matters, especially for extracellular RNA</a:t>
            </a:r>
          </a:p>
          <a:p>
            <a:endParaRPr lang="en-US" dirty="0"/>
          </a:p>
          <a:p>
            <a:r>
              <a:rPr lang="en-US" dirty="0"/>
              <a:t>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Srinivasan et al. Cell </a:t>
            </a:r>
            <a:r>
              <a:rPr lang="en-NZ" sz="1200" b="0" i="0" dirty="0">
                <a:effectLst/>
                <a:latin typeface="Arial" panose="020B0604020202020204" pitchFamily="34" charset="0"/>
                <a:cs typeface="Arial" panose="020B0604020202020204" pitchFamily="34" charset="0"/>
              </a:rPr>
              <a:t>2019 Apr 4;177(2):446-462</a:t>
            </a:r>
            <a:endParaRPr lang="en-US" sz="12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59814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-Complexity- unique miRNAs with 10 or more raw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-Complexity plot- against total miRNA counts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a:t>
            </a:r>
            <a:r>
              <a:rPr lang="en-NZ" sz="1200" dirty="0" err="1">
                <a:latin typeface="Arial" panose="020B0604020202020204" pitchFamily="34" charset="0"/>
                <a:cs typeface="Arial" panose="020B0604020202020204" pitchFamily="34" charset="0"/>
              </a:rPr>
              <a:t>Cpm</a:t>
            </a:r>
            <a:r>
              <a:rPr lang="en-NZ" sz="1200" dirty="0">
                <a:latin typeface="Arial" panose="020B0604020202020204" pitchFamily="34" charset="0"/>
                <a:cs typeface="Arial" panose="020B0604020202020204" pitchFamily="34" charset="0"/>
              </a:rPr>
              <a:t> </a:t>
            </a:r>
            <a:r>
              <a:rPr lang="en-NZ" sz="1200" dirty="0" err="1">
                <a:latin typeface="Arial" panose="020B0604020202020204" pitchFamily="34" charset="0"/>
                <a:cs typeface="Arial" panose="020B0604020202020204" pitchFamily="34" charset="0"/>
              </a:rPr>
              <a:t>cutoff</a:t>
            </a:r>
            <a:r>
              <a:rPr lang="en-NZ" sz="1200" dirty="0">
                <a:latin typeface="Arial" panose="020B0604020202020204" pitchFamily="34" charset="0"/>
                <a:cs typeface="Arial" panose="020B0604020202020204" pitchFamily="34" charset="0"/>
              </a:rPr>
              <a:t> for filtering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-Excel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Information and figure:</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dirty="0">
                <a:latin typeface="Arial" panose="020B0604020202020204" pitchFamily="34" charset="0"/>
                <a:cs typeface="Arial" panose="020B0604020202020204" pitchFamily="34" charset="0"/>
              </a:rPr>
              <a:t>Srinivasan et al. Cell </a:t>
            </a:r>
            <a:r>
              <a:rPr lang="en-NZ" sz="1200" b="0" i="0" dirty="0">
                <a:effectLst/>
                <a:latin typeface="Arial" panose="020B0604020202020204" pitchFamily="34" charset="0"/>
                <a:cs typeface="Arial" panose="020B0604020202020204" pitchFamily="34" charset="0"/>
              </a:rPr>
              <a:t>2019 Apr 4;177(2):446-462</a:t>
            </a:r>
            <a:endParaRPr lang="en-US" dirty="0"/>
          </a:p>
          <a:p>
            <a:r>
              <a:rPr lang="en-US" dirty="0"/>
              <a:t>https://</a:t>
            </a:r>
            <a:r>
              <a:rPr lang="en-US" dirty="0" err="1"/>
              <a:t>rdrr.io</a:t>
            </a:r>
            <a:r>
              <a:rPr lang="en-US" dirty="0"/>
              <a:t>/</a:t>
            </a:r>
            <a:r>
              <a:rPr lang="en-US" dirty="0" err="1"/>
              <a:t>bioc</a:t>
            </a:r>
            <a:r>
              <a:rPr lang="en-US" dirty="0"/>
              <a:t>/DESeq2/man/</a:t>
            </a:r>
            <a:r>
              <a:rPr lang="en-US" dirty="0" err="1"/>
              <a:t>rlog.html</a:t>
            </a:r>
            <a:endParaRPr lang="en-US" dirty="0"/>
          </a:p>
          <a:p>
            <a:r>
              <a:rPr lang="en-US" dirty="0"/>
              <a:t>http://</a:t>
            </a:r>
            <a:r>
              <a:rPr lang="en-US" dirty="0" err="1"/>
              <a:t>bioconductor.org</a:t>
            </a:r>
            <a:r>
              <a:rPr lang="en-US" dirty="0"/>
              <a:t>/packages/</a:t>
            </a:r>
            <a:r>
              <a:rPr lang="en-US" dirty="0" err="1"/>
              <a:t>devel</a:t>
            </a:r>
            <a:r>
              <a:rPr lang="en-US" dirty="0"/>
              <a:t>/</a:t>
            </a:r>
            <a:r>
              <a:rPr lang="en-US" dirty="0" err="1"/>
              <a:t>bioc</a:t>
            </a:r>
            <a:r>
              <a:rPr lang="en-US" dirty="0"/>
              <a:t>/vignettes/DESeq2/</a:t>
            </a:r>
            <a:r>
              <a:rPr lang="en-US" dirty="0" err="1"/>
              <a:t>inst</a:t>
            </a:r>
            <a:r>
              <a:rPr lang="en-US" dirty="0"/>
              <a:t>/doc/DESeq2.html#why-un-normalized-counts</a:t>
            </a:r>
          </a:p>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29</a:t>
            </a:fld>
            <a:endParaRPr lang="en-US"/>
          </a:p>
        </p:txBody>
      </p:sp>
    </p:spTree>
    <p:extLst>
      <p:ext uri="{BB962C8B-B14F-4D97-AF65-F5344CB8AC3E}">
        <p14:creationId xmlns:p14="http://schemas.microsoft.com/office/powerpoint/2010/main" val="99234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Information:</a:t>
            </a:r>
          </a:p>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pubmed.ncbi.nlm.nih.gov</a:t>
            </a:r>
            <a:r>
              <a:rPr lang="en-NZ" sz="1200" b="0" i="0" kern="1200" dirty="0">
                <a:solidFill>
                  <a:schemeClr val="tx1"/>
                </a:solidFill>
                <a:effectLst/>
                <a:latin typeface="+mn-lt"/>
                <a:ea typeface="+mn-ea"/>
                <a:cs typeface="+mn-cs"/>
              </a:rPr>
              <a:t>/22988256/</a:t>
            </a:r>
          </a:p>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www.biostars.org</a:t>
            </a:r>
            <a:r>
              <a:rPr lang="en-NZ" sz="1200" b="0" i="0" kern="1200" dirty="0">
                <a:solidFill>
                  <a:schemeClr val="tx1"/>
                </a:solidFill>
                <a:effectLst/>
                <a:latin typeface="+mn-lt"/>
                <a:ea typeface="+mn-ea"/>
                <a:cs typeface="+mn-cs"/>
              </a:rPr>
              <a:t>/p/284775/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hbctraining.github.io</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DGE_workshop</a:t>
            </a:r>
            <a:r>
              <a:rPr lang="en-US" sz="1200" dirty="0">
                <a:latin typeface="Arial" panose="020B0604020202020204" pitchFamily="34" charset="0"/>
                <a:cs typeface="Arial" panose="020B0604020202020204" pitchFamily="34" charset="0"/>
              </a:rPr>
              <a:t>/lessons/02_DGE_count_normalization.html</a:t>
            </a:r>
            <a:endParaRPr lang="en-NZ" sz="1200" b="0" i="0" kern="1200" dirty="0">
              <a:solidFill>
                <a:schemeClr val="tx1"/>
              </a:solidFill>
              <a:effectLst/>
              <a:latin typeface="+mn-lt"/>
              <a:ea typeface="+mn-ea"/>
              <a:cs typeface="+mn-cs"/>
            </a:endParaRP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This normalization method [14] is included in the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Bioconductor package (version 1.6.0) [14] and is </a:t>
            </a:r>
            <a:r>
              <a:rPr lang="en-NZ" sz="1200" b="1" i="0" kern="1200" dirty="0">
                <a:solidFill>
                  <a:schemeClr val="tx1"/>
                </a:solidFill>
                <a:effectLst/>
                <a:latin typeface="+mn-lt"/>
                <a:ea typeface="+mn-ea"/>
                <a:cs typeface="+mn-cs"/>
              </a:rPr>
              <a:t>based on the hypothesis that most genes are not DE</a:t>
            </a:r>
            <a:r>
              <a:rPr lang="en-NZ" sz="1200" b="0" i="0" kern="1200" dirty="0">
                <a:solidFill>
                  <a:schemeClr val="tx1"/>
                </a:solidFill>
                <a:effectLst/>
                <a:latin typeface="+mn-lt"/>
                <a:ea typeface="+mn-ea"/>
                <a:cs typeface="+mn-cs"/>
              </a:rPr>
              <a:t>. </a:t>
            </a:r>
            <a:r>
              <a:rPr lang="en-NZ" sz="1200" b="1" i="0" kern="1200" dirty="0">
                <a:solidFill>
                  <a:schemeClr val="tx1"/>
                </a:solidFill>
                <a:effectLst/>
                <a:latin typeface="+mn-lt"/>
                <a:ea typeface="+mn-ea"/>
                <a:cs typeface="+mn-cs"/>
              </a:rPr>
              <a:t>A </a:t>
            </a:r>
            <a:r>
              <a:rPr lang="en-NZ" sz="1200" b="1" i="0" kern="1200" dirty="0" err="1">
                <a:solidFill>
                  <a:schemeClr val="tx1"/>
                </a:solidFill>
                <a:effectLst/>
                <a:latin typeface="+mn-lt"/>
                <a:ea typeface="+mn-ea"/>
                <a:cs typeface="+mn-cs"/>
              </a:rPr>
              <a:t>DESeq</a:t>
            </a:r>
            <a:r>
              <a:rPr lang="en-NZ" sz="1200" b="1" i="0" kern="1200" dirty="0">
                <a:solidFill>
                  <a:schemeClr val="tx1"/>
                </a:solidFill>
                <a:effectLst/>
                <a:latin typeface="+mn-lt"/>
                <a:ea typeface="+mn-ea"/>
                <a:cs typeface="+mn-cs"/>
              </a:rPr>
              <a:t> scaling factor for a given lane is computed as the median of the ratio, for each gene, of its read count over its geometric mean across all lanes.</a:t>
            </a:r>
            <a:r>
              <a:rPr lang="en-NZ" sz="1200" b="0" i="0" kern="1200" dirty="0">
                <a:solidFill>
                  <a:schemeClr val="tx1"/>
                </a:solidFill>
                <a:effectLst/>
                <a:latin typeface="+mn-lt"/>
                <a:ea typeface="+mn-ea"/>
                <a:cs typeface="+mn-cs"/>
              </a:rPr>
              <a:t> The underlying idea is that non-DE genes should have similar read counts across samples, leading to a ratio of 1. </a:t>
            </a:r>
            <a:r>
              <a:rPr lang="en-NZ" sz="1200" b="1" i="0" kern="1200" dirty="0">
                <a:solidFill>
                  <a:schemeClr val="tx1"/>
                </a:solidFill>
                <a:effectLst/>
                <a:latin typeface="+mn-lt"/>
                <a:ea typeface="+mn-ea"/>
                <a:cs typeface="+mn-cs"/>
              </a:rPr>
              <a:t>Assuming most genes are not DE, the median of this ratio for the lane provides an estimate of the correction factor that should be applied to all read counts of this lane to </a:t>
            </a:r>
            <a:r>
              <a:rPr lang="en-NZ" sz="1200" b="1" i="0" kern="1200" dirty="0" err="1">
                <a:solidFill>
                  <a:schemeClr val="tx1"/>
                </a:solidFill>
                <a:effectLst/>
                <a:latin typeface="+mn-lt"/>
                <a:ea typeface="+mn-ea"/>
                <a:cs typeface="+mn-cs"/>
              </a:rPr>
              <a:t>fulfill</a:t>
            </a:r>
            <a:r>
              <a:rPr lang="en-NZ" sz="1200" b="1" i="0" kern="1200" dirty="0">
                <a:solidFill>
                  <a:schemeClr val="tx1"/>
                </a:solidFill>
                <a:effectLst/>
                <a:latin typeface="+mn-lt"/>
                <a:ea typeface="+mn-ea"/>
                <a:cs typeface="+mn-cs"/>
              </a:rPr>
              <a:t> the hypothesis</a:t>
            </a:r>
            <a:r>
              <a:rPr lang="en-NZ" sz="1200" b="0" i="0" kern="1200" dirty="0">
                <a:solidFill>
                  <a:schemeClr val="tx1"/>
                </a:solidFill>
                <a:effectLst/>
                <a:latin typeface="+mn-lt"/>
                <a:ea typeface="+mn-ea"/>
                <a:cs typeface="+mn-cs"/>
              </a:rPr>
              <a:t>. By calling the </a:t>
            </a:r>
            <a:r>
              <a:rPr lang="en-NZ" sz="1200" b="0" i="0" kern="1200" dirty="0" err="1">
                <a:solidFill>
                  <a:schemeClr val="tx1"/>
                </a:solidFill>
                <a:effectLst/>
                <a:latin typeface="+mn-lt"/>
                <a:ea typeface="+mn-ea"/>
                <a:cs typeface="+mn-cs"/>
              </a:rPr>
              <a:t>estimateSizeFactors</a:t>
            </a:r>
            <a:r>
              <a:rPr lang="en-NZ" sz="1200" b="0" i="0" kern="1200" dirty="0">
                <a:solidFill>
                  <a:schemeClr val="tx1"/>
                </a:solidFill>
                <a:effectLst/>
                <a:latin typeface="+mn-lt"/>
                <a:ea typeface="+mn-ea"/>
                <a:cs typeface="+mn-cs"/>
              </a:rPr>
              <a:t>() and </a:t>
            </a:r>
            <a:r>
              <a:rPr lang="en-NZ" sz="1200" b="0" i="0" kern="1200" dirty="0" err="1">
                <a:solidFill>
                  <a:schemeClr val="tx1"/>
                </a:solidFill>
                <a:effectLst/>
                <a:latin typeface="+mn-lt"/>
                <a:ea typeface="+mn-ea"/>
                <a:cs typeface="+mn-cs"/>
              </a:rPr>
              <a:t>sizeFactors</a:t>
            </a:r>
            <a:r>
              <a:rPr lang="en-NZ" sz="1200" b="0" i="0" kern="1200" dirty="0">
                <a:solidFill>
                  <a:schemeClr val="tx1"/>
                </a:solidFill>
                <a:effectLst/>
                <a:latin typeface="+mn-lt"/>
                <a:ea typeface="+mn-ea"/>
                <a:cs typeface="+mn-cs"/>
              </a:rPr>
              <a:t>() functions in the </a:t>
            </a:r>
            <a:r>
              <a:rPr lang="en-NZ" sz="1200" b="0" i="0" kern="1200" dirty="0" err="1">
                <a:solidFill>
                  <a:schemeClr val="tx1"/>
                </a:solidFill>
                <a:effectLst/>
                <a:latin typeface="+mn-lt"/>
                <a:ea typeface="+mn-ea"/>
                <a:cs typeface="+mn-cs"/>
              </a:rPr>
              <a:t>DESeq</a:t>
            </a:r>
            <a:r>
              <a:rPr lang="en-NZ" sz="1200" b="0" i="0" kern="1200" dirty="0">
                <a:solidFill>
                  <a:schemeClr val="tx1"/>
                </a:solidFill>
                <a:effectLst/>
                <a:latin typeface="+mn-lt"/>
                <a:ea typeface="+mn-ea"/>
                <a:cs typeface="+mn-cs"/>
              </a:rPr>
              <a:t> Bioconductor package, this factor is computed for each lane, and raw read counts are divided by the factor associated with their sequencing lane.</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Trimmed Mean of M-values (TMM): This normalization method [17] is implemented in the </a:t>
            </a:r>
            <a:r>
              <a:rPr lang="en-NZ" sz="1200" b="0" i="0"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Bioconductor package (version 2.4.0). It is </a:t>
            </a:r>
            <a:r>
              <a:rPr lang="en-NZ" sz="1200" b="1" i="0" kern="1200" dirty="0">
                <a:solidFill>
                  <a:schemeClr val="tx1"/>
                </a:solidFill>
                <a:effectLst/>
                <a:latin typeface="+mn-lt"/>
                <a:ea typeface="+mn-ea"/>
                <a:cs typeface="+mn-cs"/>
              </a:rPr>
              <a:t>also based on the hypothesis that most genes are not DE</a:t>
            </a:r>
            <a:r>
              <a:rPr lang="en-NZ" sz="1200" b="0" i="0" kern="1200" dirty="0">
                <a:solidFill>
                  <a:schemeClr val="tx1"/>
                </a:solidFill>
                <a:effectLst/>
                <a:latin typeface="+mn-lt"/>
                <a:ea typeface="+mn-ea"/>
                <a:cs typeface="+mn-cs"/>
              </a:rPr>
              <a:t>. The TMM factor is computed for each lane, with one lane being considered as a reference sample and the others as test samples. For each test sample, </a:t>
            </a:r>
            <a:r>
              <a:rPr lang="en-NZ" sz="1200" b="1" i="0" kern="1200" dirty="0">
                <a:solidFill>
                  <a:schemeClr val="tx1"/>
                </a:solidFill>
                <a:effectLst/>
                <a:latin typeface="+mn-lt"/>
                <a:ea typeface="+mn-ea"/>
                <a:cs typeface="+mn-cs"/>
              </a:rPr>
              <a:t>TMM is computed as the weighted mean of log ratios between this test and the reference, after exclusion of the most expressed genes and the genes with the largest log ratios.</a:t>
            </a:r>
            <a:r>
              <a:rPr lang="en-NZ" sz="1200" b="0" i="0" kern="1200" dirty="0">
                <a:solidFill>
                  <a:schemeClr val="tx1"/>
                </a:solidFill>
                <a:effectLst/>
                <a:latin typeface="+mn-lt"/>
                <a:ea typeface="+mn-ea"/>
                <a:cs typeface="+mn-cs"/>
              </a:rPr>
              <a:t> According to the hypothesis of low DE, this TMM should be close to 1. If it is not, its value provides an estimate of the correction factor that must be applied to the library sizes (and not the raw counts) in order to </a:t>
            </a:r>
            <a:r>
              <a:rPr lang="en-NZ" sz="1200" b="0" i="0" kern="1200" dirty="0" err="1">
                <a:solidFill>
                  <a:schemeClr val="tx1"/>
                </a:solidFill>
                <a:effectLst/>
                <a:latin typeface="+mn-lt"/>
                <a:ea typeface="+mn-ea"/>
                <a:cs typeface="+mn-cs"/>
              </a:rPr>
              <a:t>fulfill</a:t>
            </a:r>
            <a:r>
              <a:rPr lang="en-NZ" sz="1200" b="0" i="0" kern="1200" dirty="0">
                <a:solidFill>
                  <a:schemeClr val="tx1"/>
                </a:solidFill>
                <a:effectLst/>
                <a:latin typeface="+mn-lt"/>
                <a:ea typeface="+mn-ea"/>
                <a:cs typeface="+mn-cs"/>
              </a:rPr>
              <a:t> the hypothesis. The </a:t>
            </a:r>
            <a:r>
              <a:rPr lang="en-NZ" sz="1200" b="0" i="0" kern="1200" dirty="0" err="1">
                <a:solidFill>
                  <a:schemeClr val="tx1"/>
                </a:solidFill>
                <a:effectLst/>
                <a:latin typeface="+mn-lt"/>
                <a:ea typeface="+mn-ea"/>
                <a:cs typeface="+mn-cs"/>
              </a:rPr>
              <a:t>calcNormFactors</a:t>
            </a:r>
            <a:r>
              <a:rPr lang="en-NZ" sz="1200" b="0" i="0" kern="1200" dirty="0">
                <a:solidFill>
                  <a:schemeClr val="tx1"/>
                </a:solidFill>
                <a:effectLst/>
                <a:latin typeface="+mn-lt"/>
                <a:ea typeface="+mn-ea"/>
                <a:cs typeface="+mn-cs"/>
              </a:rPr>
              <a:t>() function in the </a:t>
            </a:r>
            <a:r>
              <a:rPr lang="en-NZ" sz="1200" b="0" i="0"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Bioconductor package provides these scaling factors. To obtain normalized read counts, these normalization factors are re-scaled by the mean of the normalized library sizes. Normalized read counts are obtained by dividing raw read counts by these re-scaled normalization factors.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Quantile (Q): First proposed in the context of microarray data, this </a:t>
            </a:r>
            <a:r>
              <a:rPr lang="en-NZ" sz="1200" b="1" i="0" kern="1200" dirty="0">
                <a:solidFill>
                  <a:schemeClr val="tx1"/>
                </a:solidFill>
                <a:effectLst/>
                <a:latin typeface="+mn-lt"/>
                <a:ea typeface="+mn-ea"/>
                <a:cs typeface="+mn-cs"/>
              </a:rPr>
              <a:t>normalization method consists in matching distributions of gene counts</a:t>
            </a:r>
            <a:r>
              <a:rPr lang="en-NZ" sz="1200" b="0" i="0" kern="1200" dirty="0">
                <a:solidFill>
                  <a:schemeClr val="tx1"/>
                </a:solidFill>
                <a:effectLst/>
                <a:latin typeface="+mn-lt"/>
                <a:ea typeface="+mn-ea"/>
                <a:cs typeface="+mn-cs"/>
              </a:rPr>
              <a:t> across lanes [22, 23]. It is implemented in the Bioconductor package </a:t>
            </a:r>
            <a:r>
              <a:rPr lang="en-NZ" sz="1200" b="0" i="0" kern="1200" dirty="0" err="1">
                <a:solidFill>
                  <a:schemeClr val="tx1"/>
                </a:solidFill>
                <a:effectLst/>
                <a:latin typeface="+mn-lt"/>
                <a:ea typeface="+mn-ea"/>
                <a:cs typeface="+mn-cs"/>
              </a:rPr>
              <a:t>limma</a:t>
            </a:r>
            <a:r>
              <a:rPr lang="en-NZ" sz="1200" b="0" i="0" kern="1200" dirty="0">
                <a:solidFill>
                  <a:schemeClr val="tx1"/>
                </a:solidFill>
                <a:effectLst/>
                <a:latin typeface="+mn-lt"/>
                <a:ea typeface="+mn-ea"/>
                <a:cs typeface="+mn-cs"/>
              </a:rPr>
              <a:t> [31] by calling the </a:t>
            </a:r>
            <a:r>
              <a:rPr lang="en-NZ" sz="1200" b="0" i="0" kern="1200" dirty="0" err="1">
                <a:solidFill>
                  <a:schemeClr val="tx1"/>
                </a:solidFill>
                <a:effectLst/>
                <a:latin typeface="+mn-lt"/>
                <a:ea typeface="+mn-ea"/>
                <a:cs typeface="+mn-cs"/>
              </a:rPr>
              <a:t>normalizeQuantiles</a:t>
            </a:r>
            <a:r>
              <a:rPr lang="en-NZ" sz="1200" b="0" i="0" kern="1200" dirty="0">
                <a:solidFill>
                  <a:schemeClr val="tx1"/>
                </a:solidFill>
                <a:effectLst/>
                <a:latin typeface="+mn-lt"/>
                <a:ea typeface="+mn-ea"/>
                <a:cs typeface="+mn-cs"/>
              </a:rPr>
              <a:t>() function.</a:t>
            </a:r>
          </a:p>
          <a:p>
            <a:endParaRPr lang="en-NZ"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380965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Arial" panose="020B0604020202020204" pitchFamily="34" charset="0"/>
                <a:cs typeface="Arial" panose="020B0604020202020204" pitchFamily="34" charset="0"/>
              </a:rPr>
              <a:t>Information:</a:t>
            </a: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rdrr.io</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bioc</a:t>
            </a:r>
            <a:r>
              <a:rPr lang="en-US" sz="1200" dirty="0">
                <a:latin typeface="Arial" panose="020B0604020202020204" pitchFamily="34" charset="0"/>
                <a:cs typeface="Arial" panose="020B0604020202020204" pitchFamily="34" charset="0"/>
              </a:rPr>
              <a:t>/DESeq2/man/</a:t>
            </a:r>
            <a:r>
              <a:rPr lang="en-US" sz="1200" dirty="0" err="1">
                <a:latin typeface="Arial" panose="020B0604020202020204" pitchFamily="34" charset="0"/>
                <a:cs typeface="Arial" panose="020B0604020202020204" pitchFamily="34" charset="0"/>
              </a:rPr>
              <a:t>rlog.html</a:t>
            </a:r>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http://</a:t>
            </a:r>
            <a:r>
              <a:rPr lang="en-US" sz="1200" dirty="0" err="1">
                <a:latin typeface="Arial" panose="020B0604020202020204" pitchFamily="34" charset="0"/>
                <a:cs typeface="Arial" panose="020B0604020202020204" pitchFamily="34" charset="0"/>
              </a:rPr>
              <a:t>bioconductor.org</a:t>
            </a:r>
            <a:r>
              <a:rPr lang="en-US" sz="1200" dirty="0">
                <a:latin typeface="Arial" panose="020B0604020202020204" pitchFamily="34" charset="0"/>
                <a:cs typeface="Arial" panose="020B0604020202020204" pitchFamily="34" charset="0"/>
              </a:rPr>
              <a:t>/packages/</a:t>
            </a:r>
            <a:r>
              <a:rPr lang="en-US" sz="1200" dirty="0" err="1">
                <a:latin typeface="Arial" panose="020B0604020202020204" pitchFamily="34" charset="0"/>
                <a:cs typeface="Arial" panose="020B0604020202020204" pitchFamily="34" charset="0"/>
              </a:rPr>
              <a:t>devel</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bioc</a:t>
            </a:r>
            <a:r>
              <a:rPr lang="en-US" sz="1200" dirty="0">
                <a:latin typeface="Arial" panose="020B0604020202020204" pitchFamily="34" charset="0"/>
                <a:cs typeface="Arial" panose="020B0604020202020204" pitchFamily="34" charset="0"/>
              </a:rPr>
              <a:t>/vignettes/DESeq2/</a:t>
            </a:r>
            <a:r>
              <a:rPr lang="en-US" sz="1200" dirty="0" err="1">
                <a:latin typeface="Arial" panose="020B0604020202020204" pitchFamily="34" charset="0"/>
                <a:cs typeface="Arial" panose="020B0604020202020204" pitchFamily="34" charset="0"/>
              </a:rPr>
              <a:t>inst</a:t>
            </a:r>
            <a:r>
              <a:rPr lang="en-US" sz="1200" dirty="0">
                <a:latin typeface="Arial" panose="020B0604020202020204" pitchFamily="34" charset="0"/>
                <a:cs typeface="Arial" panose="020B0604020202020204" pitchFamily="34" charset="0"/>
              </a:rPr>
              <a:t>/doc/DESeq2.html#pre-filtering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bioc.ism.ac.jp</a:t>
            </a:r>
            <a:r>
              <a:rPr lang="en-US" sz="1200" dirty="0">
                <a:latin typeface="Arial" panose="020B0604020202020204" pitchFamily="34" charset="0"/>
                <a:cs typeface="Arial" panose="020B0604020202020204" pitchFamily="34" charset="0"/>
              </a:rPr>
              <a:t>/packages/2.14/</a:t>
            </a:r>
            <a:r>
              <a:rPr lang="en-US" sz="1200" dirty="0" err="1">
                <a:latin typeface="Arial" panose="020B0604020202020204" pitchFamily="34" charset="0"/>
                <a:cs typeface="Arial" panose="020B0604020202020204" pitchFamily="34" charset="0"/>
              </a:rPr>
              <a:t>bioc</a:t>
            </a:r>
            <a:r>
              <a:rPr lang="en-US" sz="1200" dirty="0">
                <a:latin typeface="Arial" panose="020B0604020202020204" pitchFamily="34" charset="0"/>
                <a:cs typeface="Arial" panose="020B0604020202020204" pitchFamily="34" charset="0"/>
              </a:rPr>
              <a:t>/vignettes/DESeq2/</a:t>
            </a:r>
            <a:r>
              <a:rPr lang="en-US" sz="1200" dirty="0" err="1">
                <a:latin typeface="Arial" panose="020B0604020202020204" pitchFamily="34" charset="0"/>
                <a:cs typeface="Arial" panose="020B0604020202020204" pitchFamily="34" charset="0"/>
              </a:rPr>
              <a:t>inst</a:t>
            </a:r>
            <a:r>
              <a:rPr lang="en-US" sz="1200" dirty="0">
                <a:latin typeface="Arial" panose="020B0604020202020204" pitchFamily="34" charset="0"/>
                <a:cs typeface="Arial" panose="020B0604020202020204" pitchFamily="34" charset="0"/>
              </a:rPr>
              <a:t>/doc/</a:t>
            </a:r>
            <a:r>
              <a:rPr lang="en-US" sz="1200" dirty="0" err="1">
                <a:latin typeface="Arial" panose="020B0604020202020204" pitchFamily="34" charset="0"/>
                <a:cs typeface="Arial" panose="020B0604020202020204" pitchFamily="34" charset="0"/>
              </a:rPr>
              <a:t>beginner.pdf</a:t>
            </a:r>
            <a:endParaRPr lang="en-US" dirty="0"/>
          </a:p>
          <a:p>
            <a:r>
              <a:rPr lang="en-US" dirty="0"/>
              <a:t>https://</a:t>
            </a:r>
            <a:r>
              <a:rPr lang="en-US" dirty="0" err="1"/>
              <a:t>rdrr.io</a:t>
            </a:r>
            <a:r>
              <a:rPr lang="en-US" dirty="0"/>
              <a:t>/</a:t>
            </a:r>
            <a:r>
              <a:rPr lang="en-US" dirty="0" err="1"/>
              <a:t>bioc</a:t>
            </a:r>
            <a:r>
              <a:rPr lang="en-US" dirty="0"/>
              <a:t>/DESeq2/man/</a:t>
            </a:r>
            <a:r>
              <a:rPr lang="en-US" dirty="0" err="1"/>
              <a:t>rlog.html</a:t>
            </a:r>
            <a:endParaRPr lang="en-US" dirty="0"/>
          </a:p>
          <a:p>
            <a:r>
              <a:rPr lang="en-US" dirty="0"/>
              <a:t>http://</a:t>
            </a:r>
            <a:r>
              <a:rPr lang="en-US" dirty="0" err="1"/>
              <a:t>bioconductor.org</a:t>
            </a:r>
            <a:r>
              <a:rPr lang="en-US" dirty="0"/>
              <a:t>/packages/</a:t>
            </a:r>
            <a:r>
              <a:rPr lang="en-US" dirty="0" err="1"/>
              <a:t>devel</a:t>
            </a:r>
            <a:r>
              <a:rPr lang="en-US" dirty="0"/>
              <a:t>/</a:t>
            </a:r>
            <a:r>
              <a:rPr lang="en-US" dirty="0" err="1"/>
              <a:t>bioc</a:t>
            </a:r>
            <a:r>
              <a:rPr lang="en-US" dirty="0"/>
              <a:t>/vignettes/DESeq2/</a:t>
            </a:r>
            <a:r>
              <a:rPr lang="en-US" dirty="0" err="1"/>
              <a:t>inst</a:t>
            </a:r>
            <a:r>
              <a:rPr lang="en-US" dirty="0"/>
              <a:t>/doc/DESeq2.html#why-un-normalized-counts</a:t>
            </a:r>
          </a:p>
          <a:p>
            <a:r>
              <a:rPr lang="en-US" dirty="0"/>
              <a:t>https://</a:t>
            </a:r>
            <a:r>
              <a:rPr lang="en-US" dirty="0" err="1"/>
              <a:t>rdrr.io</a:t>
            </a:r>
            <a:r>
              <a:rPr lang="en-US" dirty="0"/>
              <a:t>/</a:t>
            </a:r>
            <a:r>
              <a:rPr lang="en-US" dirty="0" err="1"/>
              <a:t>bioc</a:t>
            </a:r>
            <a:r>
              <a:rPr lang="en-US" dirty="0"/>
              <a:t>/DESeq2/man/</a:t>
            </a:r>
            <a:r>
              <a:rPr lang="en-US" dirty="0" err="1"/>
              <a:t>rlog.html</a:t>
            </a:r>
            <a:endParaRPr lang="en-US" dirty="0"/>
          </a:p>
          <a:p>
            <a:r>
              <a:rPr lang="en-US" dirty="0"/>
              <a:t>http://</a:t>
            </a:r>
            <a:r>
              <a:rPr lang="en-US" dirty="0" err="1"/>
              <a:t>bioconductor.org</a:t>
            </a:r>
            <a:r>
              <a:rPr lang="en-US" dirty="0"/>
              <a:t>/packages/</a:t>
            </a:r>
            <a:r>
              <a:rPr lang="en-US" dirty="0" err="1"/>
              <a:t>devel</a:t>
            </a:r>
            <a:r>
              <a:rPr lang="en-US" dirty="0"/>
              <a:t>/</a:t>
            </a:r>
            <a:r>
              <a:rPr lang="en-US" dirty="0" err="1"/>
              <a:t>bioc</a:t>
            </a:r>
            <a:r>
              <a:rPr lang="en-US" dirty="0"/>
              <a:t>/vignettes/DESeq2/</a:t>
            </a:r>
            <a:r>
              <a:rPr lang="en-US" dirty="0" err="1"/>
              <a:t>inst</a:t>
            </a:r>
            <a:r>
              <a:rPr lang="en-US" dirty="0"/>
              <a:t>/doc/DESeq2.html#pre-filtering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a:t>
            </a:r>
            <a:r>
              <a:rPr lang="en-US" sz="1200" dirty="0" err="1"/>
              <a:t>bioc.ism.ac.jp</a:t>
            </a:r>
            <a:r>
              <a:rPr lang="en-US" sz="1200" dirty="0"/>
              <a:t>/packages/2.14/</a:t>
            </a:r>
            <a:r>
              <a:rPr lang="en-US" sz="1200" dirty="0" err="1"/>
              <a:t>bioc</a:t>
            </a:r>
            <a:r>
              <a:rPr lang="en-US" sz="1200" dirty="0"/>
              <a:t>/vignettes/DESeq2/</a:t>
            </a:r>
            <a:r>
              <a:rPr lang="en-US" sz="1200" dirty="0" err="1"/>
              <a:t>inst</a:t>
            </a:r>
            <a:r>
              <a:rPr lang="en-US" sz="1200" dirty="0"/>
              <a:t>/doc/</a:t>
            </a:r>
            <a:r>
              <a:rPr lang="en-US" sz="1200" dirty="0" err="1"/>
              <a:t>beginner.pdf</a:t>
            </a:r>
            <a:endParaRPr lang="en-US" sz="1200" dirty="0">
              <a:latin typeface="Arial" panose="020B0604020202020204" pitchFamily="34" charset="0"/>
              <a:cs typeface="Arial" panose="020B0604020202020204" pitchFamily="34" charset="0"/>
            </a:endParaRPr>
          </a:p>
          <a:p>
            <a:endParaRPr lang="en-NZ" dirty="0"/>
          </a:p>
          <a:p>
            <a:r>
              <a:rPr lang="en-NZ" dirty="0"/>
              <a:t>The </a:t>
            </a:r>
            <a:r>
              <a:rPr lang="en-NZ" i="1" dirty="0"/>
              <a:t>results</a:t>
            </a:r>
            <a:r>
              <a:rPr lang="en-NZ" dirty="0"/>
              <a:t> function of the DESeq2 package performs independent filtering by default using the mean of normalized counts as a filter statistic. A threshold on the filter statistic is found which optimizes the number of adjusted </a:t>
            </a:r>
            <a:r>
              <a:rPr lang="en-NZ" i="1" dirty="0"/>
              <a:t>p</a:t>
            </a:r>
            <a:r>
              <a:rPr lang="en-NZ" dirty="0"/>
              <a:t> values lower than a significance level alpha.</a:t>
            </a:r>
          </a:p>
          <a:p>
            <a:endParaRPr lang="en-NZ" dirty="0"/>
          </a:p>
          <a:p>
            <a:r>
              <a:rPr lang="en-NZ" sz="1200" b="0" i="0" kern="1200" dirty="0" err="1">
                <a:solidFill>
                  <a:schemeClr val="tx1"/>
                </a:solidFill>
                <a:effectLst/>
                <a:latin typeface="+mn-lt"/>
                <a:ea typeface="+mn-ea"/>
                <a:cs typeface="+mn-cs"/>
              </a:rPr>
              <a:t>estimatesizeFactors</a:t>
            </a:r>
            <a:r>
              <a:rPr lang="en-NZ" sz="1200" b="0" i="0" kern="1200" dirty="0">
                <a:solidFill>
                  <a:schemeClr val="tx1"/>
                </a:solidFill>
                <a:effectLst/>
                <a:latin typeface="+mn-lt"/>
                <a:ea typeface="+mn-ea"/>
                <a:cs typeface="+mn-cs"/>
              </a:rPr>
              <a:t>: This function estimates the size factors using the "median ratio method”. The size factor is the median ratio of the sample over a </a:t>
            </a:r>
            <a:r>
              <a:rPr lang="en-NZ" sz="1200" b="0" i="0" kern="1200" dirty="0" err="1">
                <a:solidFill>
                  <a:schemeClr val="tx1"/>
                </a:solidFill>
                <a:effectLst/>
                <a:latin typeface="+mn-lt"/>
                <a:ea typeface="+mn-ea"/>
                <a:cs typeface="+mn-cs"/>
              </a:rPr>
              <a:t>pseudosample</a:t>
            </a:r>
            <a:r>
              <a:rPr lang="en-NZ" sz="1200" b="0" i="0" kern="1200" dirty="0">
                <a:solidFill>
                  <a:schemeClr val="tx1"/>
                </a:solidFill>
                <a:effectLst/>
                <a:latin typeface="+mn-lt"/>
                <a:ea typeface="+mn-ea"/>
                <a:cs typeface="+mn-cs"/>
              </a:rPr>
              <a:t>: for each gene, the geometric mean of all samples. </a:t>
            </a:r>
            <a:br>
              <a:rPr lang="en-NZ" dirty="0"/>
            </a:br>
            <a:endParaRPr lang="en-NZ" dirty="0"/>
          </a:p>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33</a:t>
            </a:fld>
            <a:endParaRPr lang="en-US"/>
          </a:p>
        </p:txBody>
      </p:sp>
    </p:spTree>
    <p:extLst>
      <p:ext uri="{BB962C8B-B14F-4D97-AF65-F5344CB8AC3E}">
        <p14:creationId xmlns:p14="http://schemas.microsoft.com/office/powerpoint/2010/main" val="121966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chipster.csc.fi</a:t>
            </a:r>
            <a:r>
              <a:rPr lang="en-US" sz="1200" dirty="0">
                <a:latin typeface="Arial" panose="020B0604020202020204" pitchFamily="34" charset="0"/>
                <a:cs typeface="Arial" panose="020B0604020202020204" pitchFamily="34" charset="0"/>
              </a:rPr>
              <a:t>/manual/</a:t>
            </a:r>
            <a:r>
              <a:rPr lang="en-US" sz="1200" dirty="0" err="1">
                <a:latin typeface="Arial" panose="020B0604020202020204" pitchFamily="34" charset="0"/>
                <a:cs typeface="Arial" panose="020B0604020202020204" pitchFamily="34" charset="0"/>
              </a:rPr>
              <a:t>ngs</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dea</a:t>
            </a:r>
            <a:r>
              <a:rPr lang="en-US" sz="1200" dirty="0">
                <a:latin typeface="Arial" panose="020B0604020202020204" pitchFamily="34" charset="0"/>
                <a:cs typeface="Arial" panose="020B0604020202020204" pitchFamily="34" charset="0"/>
              </a:rPr>
              <a:t>-edger-</a:t>
            </a:r>
            <a:r>
              <a:rPr lang="en-US" sz="1200" dirty="0" err="1">
                <a:latin typeface="Arial" panose="020B0604020202020204" pitchFamily="34" charset="0"/>
                <a:cs typeface="Arial" panose="020B0604020202020204" pitchFamily="34" charset="0"/>
              </a:rPr>
              <a:t>RNA.html</a:t>
            </a:r>
            <a:endParaRPr lang="en-US" sz="1200" dirty="0">
              <a:latin typeface="Arial" panose="020B0604020202020204" pitchFamily="34" charset="0"/>
              <a:cs typeface="Arial" panose="020B0604020202020204" pitchFamily="34" charset="0"/>
            </a:endParaRPr>
          </a:p>
          <a:p>
            <a:pPr algn="l"/>
            <a:r>
              <a:rPr lang="en-US" sz="1200" dirty="0">
                <a:latin typeface="Arial" panose="020B0604020202020204" pitchFamily="34" charset="0"/>
                <a:cs typeface="Arial" panose="020B0604020202020204" pitchFamily="34" charset="0"/>
              </a:rPr>
              <a:t>https://</a:t>
            </a:r>
            <a:r>
              <a:rPr lang="en-US" sz="1200" dirty="0" err="1">
                <a:latin typeface="Arial" panose="020B0604020202020204" pitchFamily="34" charset="0"/>
                <a:cs typeface="Arial" panose="020B0604020202020204" pitchFamily="34" charset="0"/>
              </a:rPr>
              <a:t>www.bioconductor.org</a:t>
            </a:r>
            <a:r>
              <a:rPr lang="en-US" sz="1200" dirty="0">
                <a:latin typeface="Arial" panose="020B0604020202020204" pitchFamily="34" charset="0"/>
                <a:cs typeface="Arial" panose="020B0604020202020204" pitchFamily="34" charset="0"/>
              </a:rPr>
              <a:t>/packages/release/</a:t>
            </a:r>
            <a:r>
              <a:rPr lang="en-US" sz="1200" dirty="0" err="1">
                <a:latin typeface="Arial" panose="020B0604020202020204" pitchFamily="34" charset="0"/>
                <a:cs typeface="Arial" panose="020B0604020202020204" pitchFamily="34" charset="0"/>
              </a:rPr>
              <a:t>bioc</a:t>
            </a:r>
            <a:r>
              <a:rPr lang="en-US" sz="1200" dirty="0">
                <a:latin typeface="Arial" panose="020B0604020202020204" pitchFamily="34" charset="0"/>
                <a:cs typeface="Arial" panose="020B0604020202020204" pitchFamily="34" charset="0"/>
              </a:rPr>
              <a:t>/vignettes/</a:t>
            </a:r>
            <a:r>
              <a:rPr lang="en-US" sz="1200" dirty="0" err="1">
                <a:latin typeface="Arial" panose="020B0604020202020204" pitchFamily="34" charset="0"/>
                <a:cs typeface="Arial" panose="020B0604020202020204" pitchFamily="34" charset="0"/>
              </a:rPr>
              <a:t>edgeR</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inst</a:t>
            </a:r>
            <a:r>
              <a:rPr lang="en-US" sz="1200" dirty="0">
                <a:latin typeface="Arial" panose="020B0604020202020204" pitchFamily="34" charset="0"/>
                <a:cs typeface="Arial" panose="020B0604020202020204" pitchFamily="34" charset="0"/>
              </a:rPr>
              <a:t>/doc/</a:t>
            </a:r>
            <a:r>
              <a:rPr lang="en-US" sz="1200" dirty="0" err="1">
                <a:latin typeface="Arial" panose="020B0604020202020204" pitchFamily="34" charset="0"/>
                <a:cs typeface="Arial" panose="020B0604020202020204" pitchFamily="34" charset="0"/>
              </a:rPr>
              <a:t>edgeRUsersGuide.pdf</a:t>
            </a:r>
            <a:endParaRPr lang="en-NZ" sz="1200" b="0" i="0" kern="1200" dirty="0">
              <a:solidFill>
                <a:schemeClr val="tx1"/>
              </a:solidFill>
              <a:effectLst/>
              <a:latin typeface="+mn-lt"/>
              <a:ea typeface="+mn-ea"/>
              <a:cs typeface="+mn-cs"/>
            </a:endParaRPr>
          </a:p>
          <a:p>
            <a:pPr algn="l"/>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Dispersion means biological </a:t>
            </a:r>
            <a:r>
              <a:rPr lang="en-NZ" sz="1200" b="0" i="0" kern="1200" dirty="0" err="1">
                <a:solidFill>
                  <a:schemeClr val="tx1"/>
                </a:solidFill>
                <a:effectLst/>
                <a:latin typeface="+mn-lt"/>
                <a:ea typeface="+mn-ea"/>
                <a:cs typeface="+mn-cs"/>
              </a:rPr>
              <a:t>coeffient</a:t>
            </a:r>
            <a:r>
              <a:rPr lang="en-NZ" sz="1200" b="0" i="0" kern="1200" dirty="0">
                <a:solidFill>
                  <a:schemeClr val="tx1"/>
                </a:solidFill>
                <a:effectLst/>
                <a:latin typeface="+mn-lt"/>
                <a:ea typeface="+mn-ea"/>
                <a:cs typeface="+mn-cs"/>
              </a:rPr>
              <a:t> of variation (BCV) squared. E.g. if genes expression typically differs from replicate to replicate by 20% its BCV is 0.2, and its dispersion is 0.04. </a:t>
            </a:r>
            <a:r>
              <a:rPr lang="en-NZ" sz="1200" b="0" i="0"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estimates dispersion from replicates using the quantile-adjusted conditional maximum </a:t>
            </a:r>
            <a:r>
              <a:rPr lang="en-NZ" sz="1200" b="0" i="0" kern="1200" dirty="0" err="1">
                <a:solidFill>
                  <a:schemeClr val="tx1"/>
                </a:solidFill>
                <a:effectLst/>
                <a:latin typeface="+mn-lt"/>
                <a:ea typeface="+mn-ea"/>
                <a:cs typeface="+mn-cs"/>
              </a:rPr>
              <a:t>likelyhood</a:t>
            </a:r>
            <a:r>
              <a:rPr lang="en-NZ" sz="1200" b="0" i="0" kern="1200" dirty="0">
                <a:solidFill>
                  <a:schemeClr val="tx1"/>
                </a:solidFill>
                <a:effectLst/>
                <a:latin typeface="+mn-lt"/>
                <a:ea typeface="+mn-ea"/>
                <a:cs typeface="+mn-cs"/>
              </a:rPr>
              <a:t> method (</a:t>
            </a:r>
            <a:r>
              <a:rPr lang="en-NZ" sz="1200" b="0" i="0" kern="1200" dirty="0" err="1">
                <a:solidFill>
                  <a:schemeClr val="tx1"/>
                </a:solidFill>
                <a:effectLst/>
                <a:latin typeface="+mn-lt"/>
                <a:ea typeface="+mn-ea"/>
                <a:cs typeface="+mn-cs"/>
              </a:rPr>
              <a:t>qCML</a:t>
            </a:r>
            <a:r>
              <a:rPr lang="en-NZ" sz="1200" b="0" i="0" kern="1200" dirty="0">
                <a:solidFill>
                  <a:schemeClr val="tx1"/>
                </a:solidFill>
                <a:effectLst/>
                <a:latin typeface="+mn-lt"/>
                <a:ea typeface="+mn-ea"/>
                <a:cs typeface="+mn-cs"/>
              </a:rPr>
              <a:t>). Common dispersion calculates a common dispersion value for all genes, while the tagwise method calculates gene-specific dispersions. It uses an empirical Bayes strategy to squeeze the original gene-wise dispersions towards the global, abundance-dependent trend.</a:t>
            </a:r>
          </a:p>
        </p:txBody>
      </p:sp>
      <p:sp>
        <p:nvSpPr>
          <p:cNvPr id="4" name="Slide Number Placeholder 3"/>
          <p:cNvSpPr>
            <a:spLocks noGrp="1"/>
          </p:cNvSpPr>
          <p:nvPr>
            <p:ph type="sldNum" sz="quarter" idx="5"/>
          </p:nvPr>
        </p:nvSpPr>
        <p:spPr/>
        <p:txBody>
          <a:bodyPr/>
          <a:lstStyle/>
          <a:p>
            <a:fld id="{82CFAB59-108E-244D-AB1D-ACCD0FDFB1D4}" type="slidenum">
              <a:rPr lang="en-US" smtClean="0"/>
              <a:t>34</a:t>
            </a:fld>
            <a:endParaRPr lang="en-US"/>
          </a:p>
        </p:txBody>
      </p:sp>
    </p:spTree>
    <p:extLst>
      <p:ext uri="{BB962C8B-B14F-4D97-AF65-F5344CB8AC3E}">
        <p14:creationId xmlns:p14="http://schemas.microsoft.com/office/powerpoint/2010/main" val="3384415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https://</a:t>
            </a:r>
            <a:r>
              <a:rPr lang="en-NZ" sz="1200" b="0" i="0" kern="1200" dirty="0" err="1">
                <a:solidFill>
                  <a:schemeClr val="tx1"/>
                </a:solidFill>
                <a:effectLst/>
                <a:latin typeface="+mn-lt"/>
                <a:ea typeface="+mn-ea"/>
                <a:cs typeface="+mn-cs"/>
              </a:rPr>
              <a:t>mikelove.wordpress.com</a:t>
            </a:r>
            <a:r>
              <a:rPr lang="en-NZ" sz="1200" b="0" i="0" kern="1200" dirty="0">
                <a:solidFill>
                  <a:schemeClr val="tx1"/>
                </a:solidFill>
                <a:effectLst/>
                <a:latin typeface="+mn-lt"/>
                <a:ea typeface="+mn-ea"/>
                <a:cs typeface="+mn-cs"/>
              </a:rPr>
              <a:t>/2016/09/28/deseq2-or-edger/</a:t>
            </a:r>
          </a:p>
          <a:p>
            <a:r>
              <a:rPr lang="en-NZ" sz="1200" b="0" i="0" kern="1200" dirty="0">
                <a:solidFill>
                  <a:schemeClr val="tx1"/>
                </a:solidFill>
                <a:effectLst/>
                <a:latin typeface="+mn-lt"/>
                <a:ea typeface="+mn-ea"/>
                <a:cs typeface="+mn-cs"/>
              </a:rPr>
              <a:t>What’s different then? </a:t>
            </a:r>
          </a:p>
          <a:p>
            <a:r>
              <a:rPr lang="en-NZ" sz="1200" b="0" i="0" kern="1200" dirty="0">
                <a:solidFill>
                  <a:schemeClr val="tx1"/>
                </a:solidFill>
                <a:effectLst/>
                <a:latin typeface="+mn-lt"/>
                <a:ea typeface="+mn-ea"/>
                <a:cs typeface="+mn-cs"/>
              </a:rPr>
              <a:t>The major differences between the two methods are in some of the defaults. DESeq2 by default does a couple things (which can all optionally be turned off): it finds an optimal value at which to filter low count genes, flags genes with large outlier counts or removes these outlier values when there are sufficient samples per group (n&gt;6), excludes from the estimation of the dispersion prior and dispersion moderation those genes with very high within-group variance, and moderates log fold changes which have small statistical support (e.g. from low count genes). </a:t>
            </a: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offers similar functionality, for example, it offers a robust dispersion estimation function, </a:t>
            </a:r>
            <a:r>
              <a:rPr lang="en-NZ" sz="1200" b="0" i="0" kern="1200" dirty="0" err="1">
                <a:solidFill>
                  <a:schemeClr val="tx1"/>
                </a:solidFill>
                <a:effectLst/>
                <a:latin typeface="+mn-lt"/>
                <a:ea typeface="+mn-ea"/>
                <a:cs typeface="+mn-cs"/>
              </a:rPr>
              <a:t>estimateGLMRobustDisp</a:t>
            </a:r>
            <a:r>
              <a:rPr lang="en-NZ" sz="1200" b="0" i="0" kern="1200" dirty="0">
                <a:solidFill>
                  <a:schemeClr val="tx1"/>
                </a:solidFill>
                <a:effectLst/>
                <a:latin typeface="+mn-lt"/>
                <a:ea typeface="+mn-ea"/>
                <a:cs typeface="+mn-cs"/>
              </a:rPr>
              <a:t>, which reduces the effect of individual outlier counts, and a robust argument to </a:t>
            </a:r>
            <a:r>
              <a:rPr lang="en-NZ" sz="1200" b="0" i="0" kern="1200" dirty="0" err="1">
                <a:solidFill>
                  <a:schemeClr val="tx1"/>
                </a:solidFill>
                <a:effectLst/>
                <a:latin typeface="+mn-lt"/>
                <a:ea typeface="+mn-ea"/>
                <a:cs typeface="+mn-cs"/>
              </a:rPr>
              <a:t>estimateDisp</a:t>
            </a:r>
            <a:r>
              <a:rPr lang="en-NZ" sz="1200" b="0" i="0" kern="1200" dirty="0">
                <a:solidFill>
                  <a:schemeClr val="tx1"/>
                </a:solidFill>
                <a:effectLst/>
                <a:latin typeface="+mn-lt"/>
                <a:ea typeface="+mn-ea"/>
                <a:cs typeface="+mn-cs"/>
              </a:rPr>
              <a:t> so that hyperparameters are not overly affected by genes with very high within-group variance. And the default steps in the </a:t>
            </a:r>
            <a:r>
              <a:rPr lang="en-NZ" sz="1200" b="0" i="0" kern="1200" dirty="0" err="1">
                <a:solidFill>
                  <a:schemeClr val="tx1"/>
                </a:solidFill>
                <a:effectLst/>
                <a:latin typeface="+mn-lt"/>
                <a:ea typeface="+mn-ea"/>
                <a:cs typeface="+mn-cs"/>
              </a:rPr>
              <a:t>edgeR</a:t>
            </a:r>
            <a:r>
              <a:rPr lang="en-NZ" sz="1200" b="0" i="0" kern="1200" dirty="0">
                <a:solidFill>
                  <a:schemeClr val="tx1"/>
                </a:solidFill>
                <a:effectLst/>
                <a:latin typeface="+mn-lt"/>
                <a:ea typeface="+mn-ea"/>
                <a:cs typeface="+mn-cs"/>
              </a:rPr>
              <a:t> User Guide for filtering low counts genes both increases power by reducing multiple testing burden and removes genes with uninformative log fold changes.</a:t>
            </a:r>
          </a:p>
          <a:p>
            <a:endParaRPr lang="en-US" dirty="0"/>
          </a:p>
        </p:txBody>
      </p:sp>
      <p:sp>
        <p:nvSpPr>
          <p:cNvPr id="4" name="Slide Number Placeholder 3"/>
          <p:cNvSpPr>
            <a:spLocks noGrp="1"/>
          </p:cNvSpPr>
          <p:nvPr>
            <p:ph type="sldNum" sz="quarter" idx="5"/>
          </p:nvPr>
        </p:nvSpPr>
        <p:spPr/>
        <p:txBody>
          <a:bodyPr/>
          <a:lstStyle/>
          <a:p>
            <a:fld id="{82CFAB59-108E-244D-AB1D-ACCD0FDFB1D4}" type="slidenum">
              <a:rPr lang="en-US" smtClean="0"/>
              <a:t>35</a:t>
            </a:fld>
            <a:endParaRPr lang="en-US"/>
          </a:p>
        </p:txBody>
      </p:sp>
    </p:spTree>
    <p:extLst>
      <p:ext uri="{BB962C8B-B14F-4D97-AF65-F5344CB8AC3E}">
        <p14:creationId xmlns:p14="http://schemas.microsoft.com/office/powerpoint/2010/main" val="151940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a:t>
            </a:r>
          </a:p>
          <a:p>
            <a:r>
              <a:rPr lang="en-US" dirty="0"/>
              <a:t>https://</a:t>
            </a:r>
            <a:r>
              <a:rPr lang="en-US" dirty="0" err="1"/>
              <a:t>www.reneshbedre.com</a:t>
            </a:r>
            <a:r>
              <a:rPr lang="en-US" dirty="0"/>
              <a:t>/blog/</a:t>
            </a:r>
            <a:r>
              <a:rPr lang="en-US" dirty="0" err="1"/>
              <a:t>expression_units.html</a:t>
            </a:r>
            <a:r>
              <a:rPr lang="en-US" dirty="0"/>
              <a:t>#-gene-expression-units-and-calculation-</a:t>
            </a:r>
          </a:p>
        </p:txBody>
      </p:sp>
    </p:spTree>
    <p:extLst>
      <p:ext uri="{BB962C8B-B14F-4D97-AF65-F5344CB8AC3E}">
        <p14:creationId xmlns:p14="http://schemas.microsoft.com/office/powerpoint/2010/main" val="149616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4917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 name="Google Shape;2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40ad0710d_0_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b40ad0710d_0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74D7-D59F-F54F-9A3B-14093BF69B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E890C5E-6691-4F41-819C-0D9803D96A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F1CF1A0-D56F-9047-B4E1-4727BE7A959F}"/>
              </a:ext>
            </a:extLst>
          </p:cNvPr>
          <p:cNvSpPr>
            <a:spLocks noGrp="1"/>
          </p:cNvSpPr>
          <p:nvPr>
            <p:ph type="dt" sz="half" idx="10"/>
          </p:nvPr>
        </p:nvSpPr>
        <p:spPr/>
        <p:txBody>
          <a:bodyPr/>
          <a:lstStyle/>
          <a:p>
            <a:fld id="{8699B945-AC53-2241-B36D-6DEB1CAFB0E5}" type="datetime1">
              <a:rPr lang="en-NZ" smtClean="0"/>
              <a:t>24/01/22</a:t>
            </a:fld>
            <a:endParaRPr lang="en-US"/>
          </a:p>
        </p:txBody>
      </p:sp>
      <p:sp>
        <p:nvSpPr>
          <p:cNvPr id="5" name="Footer Placeholder 4">
            <a:extLst>
              <a:ext uri="{FF2B5EF4-FFF2-40B4-BE49-F238E27FC236}">
                <a16:creationId xmlns:a16="http://schemas.microsoft.com/office/drawing/2014/main" id="{F44A9EEF-4F8A-2A4C-8CE1-E3A1219C0FB7}"/>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8609BD87-B827-DF44-A8A5-E4935A9FE5F9}"/>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08455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D6E5-B799-D941-B015-36AC023263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B6E530-79DF-AF41-A4DD-41FA1C44E1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E64CBF-C4D9-EE49-A337-7CAA9D8A988D}"/>
              </a:ext>
            </a:extLst>
          </p:cNvPr>
          <p:cNvSpPr>
            <a:spLocks noGrp="1"/>
          </p:cNvSpPr>
          <p:nvPr>
            <p:ph type="dt" sz="half" idx="10"/>
          </p:nvPr>
        </p:nvSpPr>
        <p:spPr/>
        <p:txBody>
          <a:bodyPr/>
          <a:lstStyle/>
          <a:p>
            <a:fld id="{CF297799-B929-264D-AFC3-F465A6E601D8}" type="datetime1">
              <a:rPr lang="en-NZ" smtClean="0"/>
              <a:t>24/01/22</a:t>
            </a:fld>
            <a:endParaRPr lang="en-US"/>
          </a:p>
        </p:txBody>
      </p:sp>
      <p:sp>
        <p:nvSpPr>
          <p:cNvPr id="5" name="Footer Placeholder 4">
            <a:extLst>
              <a:ext uri="{FF2B5EF4-FFF2-40B4-BE49-F238E27FC236}">
                <a16:creationId xmlns:a16="http://schemas.microsoft.com/office/drawing/2014/main" id="{1A3A1206-F448-4A48-9DAF-AC61EB85C032}"/>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D5A341E2-4679-8746-96C5-773E177CF2DB}"/>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17273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76B9E1-9CE0-D94A-95BB-5BCFCEDA626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952034-B5B5-A749-98A4-52CFC83BF0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037261-086C-D043-8373-C5E534C69FF9}"/>
              </a:ext>
            </a:extLst>
          </p:cNvPr>
          <p:cNvSpPr>
            <a:spLocks noGrp="1"/>
          </p:cNvSpPr>
          <p:nvPr>
            <p:ph type="dt" sz="half" idx="10"/>
          </p:nvPr>
        </p:nvSpPr>
        <p:spPr/>
        <p:txBody>
          <a:bodyPr/>
          <a:lstStyle/>
          <a:p>
            <a:fld id="{56309A0E-3B87-954B-99F8-37B407283FE2}" type="datetime1">
              <a:rPr lang="en-NZ" smtClean="0"/>
              <a:t>24/01/22</a:t>
            </a:fld>
            <a:endParaRPr lang="en-US"/>
          </a:p>
        </p:txBody>
      </p:sp>
      <p:sp>
        <p:nvSpPr>
          <p:cNvPr id="5" name="Footer Placeholder 4">
            <a:extLst>
              <a:ext uri="{FF2B5EF4-FFF2-40B4-BE49-F238E27FC236}">
                <a16:creationId xmlns:a16="http://schemas.microsoft.com/office/drawing/2014/main" id="{CB5AE633-74E6-7F4C-B312-FF0FFEB7CB87}"/>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F1222D39-700C-254B-BCDF-6F49E99CE303}"/>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63675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0" y="2885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0" y="1231833"/>
            <a:ext cx="11360700" cy="49860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Clr>
                <a:srgbClr val="000000"/>
              </a:buClr>
              <a:buSzPts val="2800"/>
              <a:buFont typeface="Helvetica Neue"/>
              <a:buChar char="•"/>
              <a:defRPr>
                <a:solidFill>
                  <a:srgbClr val="000000"/>
                </a:solidFill>
                <a:latin typeface="Helvetica Neue"/>
                <a:ea typeface="Helvetica Neue"/>
                <a:cs typeface="Helvetica Neue"/>
                <a:sym typeface="Helvetica Neue"/>
              </a:defRPr>
            </a:lvl1pPr>
            <a:lvl2pPr marL="914400" lvl="1" indent="-381000" rtl="0">
              <a:spcBef>
                <a:spcPts val="500"/>
              </a:spcBef>
              <a:spcAft>
                <a:spcPts val="0"/>
              </a:spcAft>
              <a:buClr>
                <a:srgbClr val="000000"/>
              </a:buClr>
              <a:buSzPts val="2400"/>
              <a:buFont typeface="Helvetica Neue"/>
              <a:buChar char="•"/>
              <a:defRPr>
                <a:solidFill>
                  <a:srgbClr val="000000"/>
                </a:solidFill>
                <a:latin typeface="Helvetica Neue"/>
                <a:ea typeface="Helvetica Neue"/>
                <a:cs typeface="Helvetica Neue"/>
                <a:sym typeface="Helvetica Neue"/>
              </a:defRPr>
            </a:lvl2pPr>
            <a:lvl3pPr marL="1371600" lvl="2" indent="-355600" rtl="0">
              <a:spcBef>
                <a:spcPts val="500"/>
              </a:spcBef>
              <a:spcAft>
                <a:spcPts val="0"/>
              </a:spcAft>
              <a:buClr>
                <a:srgbClr val="000000"/>
              </a:buClr>
              <a:buSzPts val="2000"/>
              <a:buFont typeface="Helvetica Neue"/>
              <a:buChar char="•"/>
              <a:defRPr>
                <a:solidFill>
                  <a:srgbClr val="000000"/>
                </a:solidFill>
                <a:latin typeface="Helvetica Neue"/>
                <a:ea typeface="Helvetica Neue"/>
                <a:cs typeface="Helvetica Neue"/>
                <a:sym typeface="Helvetica Neue"/>
              </a:defRPr>
            </a:lvl3pPr>
            <a:lvl4pPr marL="1828800" lvl="3"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4pPr>
            <a:lvl5pPr marL="2286000" lvl="4"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5pPr>
            <a:lvl6pPr marL="2743200" lvl="5"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6pPr>
            <a:lvl7pPr marL="3200400" lvl="6"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7pPr>
            <a:lvl8pPr marL="3657600" lvl="7"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8pPr>
            <a:lvl9pPr marL="4114800" lvl="8" indent="-342900" rtl="0">
              <a:spcBef>
                <a:spcPts val="500"/>
              </a:spcBef>
              <a:spcAft>
                <a:spcPts val="0"/>
              </a:spcAft>
              <a:buClr>
                <a:srgbClr val="000000"/>
              </a:buClr>
              <a:buSzPts val="1800"/>
              <a:buFont typeface="Helvetica Neue"/>
              <a:buChar char="•"/>
              <a:defRPr>
                <a:solidFill>
                  <a:srgbClr val="000000"/>
                </a:solidFill>
                <a:latin typeface="Helvetica Neue"/>
                <a:ea typeface="Helvetica Neue"/>
                <a:cs typeface="Helvetica Neue"/>
                <a:sym typeface="Helvetica Neue"/>
              </a:defRPr>
            </a:lvl9pPr>
          </a:lstStyle>
          <a:p>
            <a:endParaRPr/>
          </a:p>
        </p:txBody>
      </p:sp>
      <p:sp>
        <p:nvSpPr>
          <p:cNvPr id="87" name="Google Shape;87;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507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92814-0AE5-F742-B927-DB79506630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6C840AB-D9A9-C345-8472-CE58CEB8B7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F00254-81B8-7245-A439-B448EF87B4D2}"/>
              </a:ext>
            </a:extLst>
          </p:cNvPr>
          <p:cNvSpPr>
            <a:spLocks noGrp="1"/>
          </p:cNvSpPr>
          <p:nvPr>
            <p:ph type="dt" sz="half" idx="10"/>
          </p:nvPr>
        </p:nvSpPr>
        <p:spPr/>
        <p:txBody>
          <a:bodyPr/>
          <a:lstStyle/>
          <a:p>
            <a:fld id="{60107707-B574-104E-8423-6B31D475E790}" type="datetime1">
              <a:rPr lang="en-NZ" smtClean="0"/>
              <a:t>24/01/22</a:t>
            </a:fld>
            <a:endParaRPr lang="en-US"/>
          </a:p>
        </p:txBody>
      </p:sp>
      <p:sp>
        <p:nvSpPr>
          <p:cNvPr id="5" name="Footer Placeholder 4">
            <a:extLst>
              <a:ext uri="{FF2B5EF4-FFF2-40B4-BE49-F238E27FC236}">
                <a16:creationId xmlns:a16="http://schemas.microsoft.com/office/drawing/2014/main" id="{072B374A-35CB-DA4E-B109-56D3CD21B3BF}"/>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97C45BF3-0CA6-574E-8553-4D3C4F9A5AD2}"/>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23552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6F81C-908C-FD43-B9C2-FBC9C10511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B613986-180F-184A-AC23-BF6D7E6BD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2C8D0D3-F70B-DF4D-BADA-FA143BA58F06}"/>
              </a:ext>
            </a:extLst>
          </p:cNvPr>
          <p:cNvSpPr>
            <a:spLocks noGrp="1"/>
          </p:cNvSpPr>
          <p:nvPr>
            <p:ph type="dt" sz="half" idx="10"/>
          </p:nvPr>
        </p:nvSpPr>
        <p:spPr/>
        <p:txBody>
          <a:bodyPr/>
          <a:lstStyle/>
          <a:p>
            <a:fld id="{F02D0AEF-B016-A443-8B7F-CE669FBE79EF}" type="datetime1">
              <a:rPr lang="en-NZ" smtClean="0"/>
              <a:t>24/01/22</a:t>
            </a:fld>
            <a:endParaRPr lang="en-US"/>
          </a:p>
        </p:txBody>
      </p:sp>
      <p:sp>
        <p:nvSpPr>
          <p:cNvPr id="5" name="Footer Placeholder 4">
            <a:extLst>
              <a:ext uri="{FF2B5EF4-FFF2-40B4-BE49-F238E27FC236}">
                <a16:creationId xmlns:a16="http://schemas.microsoft.com/office/drawing/2014/main" id="{3F85EC2D-0F51-F54A-9248-71DE7DF4A3A3}"/>
              </a:ext>
            </a:extLst>
          </p:cNvPr>
          <p:cNvSpPr>
            <a:spLocks noGrp="1"/>
          </p:cNvSpPr>
          <p:nvPr>
            <p:ph type="ftr" sz="quarter" idx="11"/>
          </p:nvPr>
        </p:nvSpPr>
        <p:spPr/>
        <p:txBody>
          <a:bodyPr/>
          <a:lstStyle/>
          <a:p>
            <a:r>
              <a:rPr lang="en-US"/>
              <a:t>CMM 262 Winter 2022</a:t>
            </a:r>
          </a:p>
        </p:txBody>
      </p:sp>
      <p:sp>
        <p:nvSpPr>
          <p:cNvPr id="6" name="Slide Number Placeholder 5">
            <a:extLst>
              <a:ext uri="{FF2B5EF4-FFF2-40B4-BE49-F238E27FC236}">
                <a16:creationId xmlns:a16="http://schemas.microsoft.com/office/drawing/2014/main" id="{6A41650A-4FEA-534F-9116-01AD6391E2A8}"/>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0129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D64D-7488-3B47-A241-484A818540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CAE39F-C4F2-9E43-9157-B917E512230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F27957-605B-EC4E-AB2D-029909B390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5F2C718-6A53-6240-A503-4C2DBA699D25}"/>
              </a:ext>
            </a:extLst>
          </p:cNvPr>
          <p:cNvSpPr>
            <a:spLocks noGrp="1"/>
          </p:cNvSpPr>
          <p:nvPr>
            <p:ph type="dt" sz="half" idx="10"/>
          </p:nvPr>
        </p:nvSpPr>
        <p:spPr/>
        <p:txBody>
          <a:bodyPr/>
          <a:lstStyle/>
          <a:p>
            <a:fld id="{FE92B876-A4E5-E44A-898F-F84156222B31}" type="datetime1">
              <a:rPr lang="en-NZ" smtClean="0"/>
              <a:t>24/01/22</a:t>
            </a:fld>
            <a:endParaRPr lang="en-US"/>
          </a:p>
        </p:txBody>
      </p:sp>
      <p:sp>
        <p:nvSpPr>
          <p:cNvPr id="6" name="Footer Placeholder 5">
            <a:extLst>
              <a:ext uri="{FF2B5EF4-FFF2-40B4-BE49-F238E27FC236}">
                <a16:creationId xmlns:a16="http://schemas.microsoft.com/office/drawing/2014/main" id="{9AD9F2DA-B21B-D54F-A10D-FBFD37C61287}"/>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0C454CE1-A620-304A-9E93-6D9D0F16ED25}"/>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83140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1DD5-E569-4A47-8FAB-1B7C54A3998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2221530-BD94-4048-AE27-50214D6EDC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B81BDF-33E7-DD49-9150-89A34C9A13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469DD91-FE08-3F4E-8254-37C187C713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F6854B3-E335-9F43-952E-BFF2C3D8C3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D74335D-2C60-DE4B-82FC-0B1AA5C37780}"/>
              </a:ext>
            </a:extLst>
          </p:cNvPr>
          <p:cNvSpPr>
            <a:spLocks noGrp="1"/>
          </p:cNvSpPr>
          <p:nvPr>
            <p:ph type="dt" sz="half" idx="10"/>
          </p:nvPr>
        </p:nvSpPr>
        <p:spPr/>
        <p:txBody>
          <a:bodyPr/>
          <a:lstStyle/>
          <a:p>
            <a:fld id="{D4BCCA86-E143-DA4E-8CAF-E7575F343CC1}" type="datetime1">
              <a:rPr lang="en-NZ" smtClean="0"/>
              <a:t>24/01/22</a:t>
            </a:fld>
            <a:endParaRPr lang="en-US"/>
          </a:p>
        </p:txBody>
      </p:sp>
      <p:sp>
        <p:nvSpPr>
          <p:cNvPr id="8" name="Footer Placeholder 7">
            <a:extLst>
              <a:ext uri="{FF2B5EF4-FFF2-40B4-BE49-F238E27FC236}">
                <a16:creationId xmlns:a16="http://schemas.microsoft.com/office/drawing/2014/main" id="{F7AE7643-7662-2442-9176-5CD9FF84CAE0}"/>
              </a:ext>
            </a:extLst>
          </p:cNvPr>
          <p:cNvSpPr>
            <a:spLocks noGrp="1"/>
          </p:cNvSpPr>
          <p:nvPr>
            <p:ph type="ftr" sz="quarter" idx="11"/>
          </p:nvPr>
        </p:nvSpPr>
        <p:spPr/>
        <p:txBody>
          <a:bodyPr/>
          <a:lstStyle/>
          <a:p>
            <a:r>
              <a:rPr lang="en-US"/>
              <a:t>CMM 262 Winter 2022</a:t>
            </a:r>
          </a:p>
        </p:txBody>
      </p:sp>
      <p:sp>
        <p:nvSpPr>
          <p:cNvPr id="9" name="Slide Number Placeholder 8">
            <a:extLst>
              <a:ext uri="{FF2B5EF4-FFF2-40B4-BE49-F238E27FC236}">
                <a16:creationId xmlns:a16="http://schemas.microsoft.com/office/drawing/2014/main" id="{952C47EB-0BC4-B84B-BCA2-B222FC32FC4B}"/>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048169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F98F-326B-9B4F-B1A9-DB26B1DA40A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62439E7-5744-DE4C-BCB6-3ACADC6C30C7}"/>
              </a:ext>
            </a:extLst>
          </p:cNvPr>
          <p:cNvSpPr>
            <a:spLocks noGrp="1"/>
          </p:cNvSpPr>
          <p:nvPr>
            <p:ph type="dt" sz="half" idx="10"/>
          </p:nvPr>
        </p:nvSpPr>
        <p:spPr/>
        <p:txBody>
          <a:bodyPr/>
          <a:lstStyle/>
          <a:p>
            <a:fld id="{593689D6-A3AC-DB4E-8D31-EAB2F1A28DE7}" type="datetime1">
              <a:rPr lang="en-NZ" smtClean="0"/>
              <a:t>24/01/22</a:t>
            </a:fld>
            <a:endParaRPr lang="en-US"/>
          </a:p>
        </p:txBody>
      </p:sp>
      <p:sp>
        <p:nvSpPr>
          <p:cNvPr id="4" name="Footer Placeholder 3">
            <a:extLst>
              <a:ext uri="{FF2B5EF4-FFF2-40B4-BE49-F238E27FC236}">
                <a16:creationId xmlns:a16="http://schemas.microsoft.com/office/drawing/2014/main" id="{2F9ACC5A-B610-274B-9134-FF600EAEE099}"/>
              </a:ext>
            </a:extLst>
          </p:cNvPr>
          <p:cNvSpPr>
            <a:spLocks noGrp="1"/>
          </p:cNvSpPr>
          <p:nvPr>
            <p:ph type="ftr" sz="quarter" idx="11"/>
          </p:nvPr>
        </p:nvSpPr>
        <p:spPr/>
        <p:txBody>
          <a:bodyPr/>
          <a:lstStyle/>
          <a:p>
            <a:r>
              <a:rPr lang="en-US"/>
              <a:t>CMM 262 Winter 2022</a:t>
            </a:r>
          </a:p>
        </p:txBody>
      </p:sp>
      <p:sp>
        <p:nvSpPr>
          <p:cNvPr id="5" name="Slide Number Placeholder 4">
            <a:extLst>
              <a:ext uri="{FF2B5EF4-FFF2-40B4-BE49-F238E27FC236}">
                <a16:creationId xmlns:a16="http://schemas.microsoft.com/office/drawing/2014/main" id="{BF24CE87-78B1-B54D-B611-7E55C585179D}"/>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2666614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C93C29-81F0-1C46-B701-B7EDA7F7D866}"/>
              </a:ext>
            </a:extLst>
          </p:cNvPr>
          <p:cNvSpPr>
            <a:spLocks noGrp="1"/>
          </p:cNvSpPr>
          <p:nvPr>
            <p:ph type="dt" sz="half" idx="10"/>
          </p:nvPr>
        </p:nvSpPr>
        <p:spPr/>
        <p:txBody>
          <a:bodyPr/>
          <a:lstStyle/>
          <a:p>
            <a:fld id="{E403413F-0A0D-824D-8DB7-CAD61AB67D57}" type="datetime1">
              <a:rPr lang="en-NZ" smtClean="0"/>
              <a:t>24/01/22</a:t>
            </a:fld>
            <a:endParaRPr lang="en-US"/>
          </a:p>
        </p:txBody>
      </p:sp>
      <p:sp>
        <p:nvSpPr>
          <p:cNvPr id="3" name="Footer Placeholder 2">
            <a:extLst>
              <a:ext uri="{FF2B5EF4-FFF2-40B4-BE49-F238E27FC236}">
                <a16:creationId xmlns:a16="http://schemas.microsoft.com/office/drawing/2014/main" id="{BFCC707C-5061-3B4B-9AA4-10138AC5FD76}"/>
              </a:ext>
            </a:extLst>
          </p:cNvPr>
          <p:cNvSpPr>
            <a:spLocks noGrp="1"/>
          </p:cNvSpPr>
          <p:nvPr>
            <p:ph type="ftr" sz="quarter" idx="11"/>
          </p:nvPr>
        </p:nvSpPr>
        <p:spPr/>
        <p:txBody>
          <a:bodyPr/>
          <a:lstStyle/>
          <a:p>
            <a:r>
              <a:rPr lang="en-US"/>
              <a:t>CMM 262 Winter 2022</a:t>
            </a:r>
          </a:p>
        </p:txBody>
      </p:sp>
      <p:sp>
        <p:nvSpPr>
          <p:cNvPr id="4" name="Slide Number Placeholder 3">
            <a:extLst>
              <a:ext uri="{FF2B5EF4-FFF2-40B4-BE49-F238E27FC236}">
                <a16:creationId xmlns:a16="http://schemas.microsoft.com/office/drawing/2014/main" id="{B8241509-BDE0-C743-BF35-3F34E970F04A}"/>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13741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5CE3-A04E-E440-A4E4-9EF873ECC0B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A1440D8-8FCC-5E42-A04F-0BF5A2C9BA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B45C182-138A-5947-8F10-97A4DD4AA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474A86-426A-FF4F-842B-FB0CA928EB86}"/>
              </a:ext>
            </a:extLst>
          </p:cNvPr>
          <p:cNvSpPr>
            <a:spLocks noGrp="1"/>
          </p:cNvSpPr>
          <p:nvPr>
            <p:ph type="dt" sz="half" idx="10"/>
          </p:nvPr>
        </p:nvSpPr>
        <p:spPr/>
        <p:txBody>
          <a:bodyPr/>
          <a:lstStyle/>
          <a:p>
            <a:fld id="{2DF61188-40CA-3A4D-A397-C45227AD379A}" type="datetime1">
              <a:rPr lang="en-NZ" smtClean="0"/>
              <a:t>24/01/22</a:t>
            </a:fld>
            <a:endParaRPr lang="en-US"/>
          </a:p>
        </p:txBody>
      </p:sp>
      <p:sp>
        <p:nvSpPr>
          <p:cNvPr id="6" name="Footer Placeholder 5">
            <a:extLst>
              <a:ext uri="{FF2B5EF4-FFF2-40B4-BE49-F238E27FC236}">
                <a16:creationId xmlns:a16="http://schemas.microsoft.com/office/drawing/2014/main" id="{9E967A73-A679-714B-88BE-F39D2FF7B8DE}"/>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33B2DA1A-55A5-4F41-B708-444D6CFB3EB2}"/>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4218316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2D2CD-B842-0D4A-B5FE-80F99E83E6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68EA55E-4515-474D-86D0-EA3ECC5A2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FF917D-6710-0E44-86FD-C600924E1D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46699BB-9A62-D54E-ADDC-3A53C9F5FB23}"/>
              </a:ext>
            </a:extLst>
          </p:cNvPr>
          <p:cNvSpPr>
            <a:spLocks noGrp="1"/>
          </p:cNvSpPr>
          <p:nvPr>
            <p:ph type="dt" sz="half" idx="10"/>
          </p:nvPr>
        </p:nvSpPr>
        <p:spPr/>
        <p:txBody>
          <a:bodyPr/>
          <a:lstStyle/>
          <a:p>
            <a:fld id="{69D8ADEB-9F9D-2445-8EE2-40B48B48F4E9}" type="datetime1">
              <a:rPr lang="en-NZ" smtClean="0"/>
              <a:t>24/01/22</a:t>
            </a:fld>
            <a:endParaRPr lang="en-US"/>
          </a:p>
        </p:txBody>
      </p:sp>
      <p:sp>
        <p:nvSpPr>
          <p:cNvPr id="6" name="Footer Placeholder 5">
            <a:extLst>
              <a:ext uri="{FF2B5EF4-FFF2-40B4-BE49-F238E27FC236}">
                <a16:creationId xmlns:a16="http://schemas.microsoft.com/office/drawing/2014/main" id="{1E936D84-6422-6044-9FC0-37632B6C22B8}"/>
              </a:ext>
            </a:extLst>
          </p:cNvPr>
          <p:cNvSpPr>
            <a:spLocks noGrp="1"/>
          </p:cNvSpPr>
          <p:nvPr>
            <p:ph type="ftr" sz="quarter" idx="11"/>
          </p:nvPr>
        </p:nvSpPr>
        <p:spPr/>
        <p:txBody>
          <a:bodyPr/>
          <a:lstStyle/>
          <a:p>
            <a:r>
              <a:rPr lang="en-US"/>
              <a:t>CMM 262 Winter 2022</a:t>
            </a:r>
          </a:p>
        </p:txBody>
      </p:sp>
      <p:sp>
        <p:nvSpPr>
          <p:cNvPr id="7" name="Slide Number Placeholder 6">
            <a:extLst>
              <a:ext uri="{FF2B5EF4-FFF2-40B4-BE49-F238E27FC236}">
                <a16:creationId xmlns:a16="http://schemas.microsoft.com/office/drawing/2014/main" id="{21138BE5-C8AB-CB49-BEC0-72541838F9FC}"/>
              </a:ext>
            </a:extLst>
          </p:cNvPr>
          <p:cNvSpPr>
            <a:spLocks noGrp="1"/>
          </p:cNvSpPr>
          <p:nvPr>
            <p:ph type="sldNum" sz="quarter" idx="12"/>
          </p:nvPr>
        </p:nvSpPr>
        <p:spPr/>
        <p:txBody>
          <a:bodyPr/>
          <a:lstStyle/>
          <a:p>
            <a:fld id="{C297B0A5-3955-7D48-A8BB-7911844D7B60}" type="slidenum">
              <a:rPr lang="en-US" smtClean="0"/>
              <a:t>‹#›</a:t>
            </a:fld>
            <a:endParaRPr lang="en-US"/>
          </a:p>
        </p:txBody>
      </p:sp>
    </p:spTree>
    <p:extLst>
      <p:ext uri="{BB962C8B-B14F-4D97-AF65-F5344CB8AC3E}">
        <p14:creationId xmlns:p14="http://schemas.microsoft.com/office/powerpoint/2010/main" val="340826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C0DE8F-8BE1-6F4F-A6A1-E0167380B2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01CE265-BFC5-C749-A4F2-6CA2B2E135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C18117-FC9E-3049-A7B8-C9A56CD11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256EEB-B26A-F841-A042-E6BA73E4B2CF}" type="datetime1">
              <a:rPr lang="en-NZ" smtClean="0"/>
              <a:t>24/01/22</a:t>
            </a:fld>
            <a:endParaRPr lang="en-US"/>
          </a:p>
        </p:txBody>
      </p:sp>
      <p:sp>
        <p:nvSpPr>
          <p:cNvPr id="5" name="Footer Placeholder 4">
            <a:extLst>
              <a:ext uri="{FF2B5EF4-FFF2-40B4-BE49-F238E27FC236}">
                <a16:creationId xmlns:a16="http://schemas.microsoft.com/office/drawing/2014/main" id="{4BB9DA13-0DA8-8841-AC80-8BBF1A24B7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CMM 262 Winter 2022</a:t>
            </a:r>
          </a:p>
        </p:txBody>
      </p:sp>
      <p:sp>
        <p:nvSpPr>
          <p:cNvPr id="6" name="Slide Number Placeholder 5">
            <a:extLst>
              <a:ext uri="{FF2B5EF4-FFF2-40B4-BE49-F238E27FC236}">
                <a16:creationId xmlns:a16="http://schemas.microsoft.com/office/drawing/2014/main" id="{2D10C6AE-1732-5F4B-8C7A-2E1FA22FFC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97B0A5-3955-7D48-A8BB-7911844D7B60}" type="slidenum">
              <a:rPr lang="en-US" smtClean="0"/>
              <a:t>‹#›</a:t>
            </a:fld>
            <a:endParaRPr lang="en-US"/>
          </a:p>
        </p:txBody>
      </p:sp>
    </p:spTree>
    <p:extLst>
      <p:ext uri="{BB962C8B-B14F-4D97-AF65-F5344CB8AC3E}">
        <p14:creationId xmlns:p14="http://schemas.microsoft.com/office/powerpoint/2010/main" val="1589663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pantham@health.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bioconductor.org/packages/release/bioc/vignettes/edgeR/inst/doc/edgeRUsersGuide.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cbi.nlm.nih.gov/pmc/articles/PMC4937821/pdf/f1000research-5-18347.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hyperlink" Target="https://lashlock.github.io/compbio/R_presentation.html" TargetMode="External"/><Relationship Id="rId7" Type="http://schemas.openxmlformats.org/officeDocument/2006/relationships/hyperlink" Target="https://www.bioconductor.org/packages/release/bioc/vignettes/edgeR/inst/doc/edgeRUsersGuide.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eb.stanford.edu/class/bios221/labs/rnaseq/lab_4_rnaseq.html" TargetMode="External"/><Relationship Id="rId5" Type="http://schemas.openxmlformats.org/officeDocument/2006/relationships/hyperlink" Target="http://www.nathalievialaneix.eu/doc/html/solution_edgeR-tomato-withcode.html" TargetMode="External"/><Relationship Id="rId4" Type="http://schemas.openxmlformats.org/officeDocument/2006/relationships/hyperlink" Target="https://genviz.org/module-04-expression/0004/02/01/DifferentialExpress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genboree.org/sit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7B7D-B82F-0143-9F52-ECF1EB42A749}"/>
              </a:ext>
            </a:extLst>
          </p:cNvPr>
          <p:cNvSpPr>
            <a:spLocks noGrp="1"/>
          </p:cNvSpPr>
          <p:nvPr>
            <p:ph type="ctrTitle"/>
          </p:nvPr>
        </p:nvSpPr>
        <p:spPr>
          <a:xfrm>
            <a:off x="1001485" y="590798"/>
            <a:ext cx="10918966" cy="3607965"/>
          </a:xfrm>
        </p:spPr>
        <p:txBody>
          <a:bodyPr>
            <a:normAutofit/>
          </a:bodyPr>
          <a:lstStyle/>
          <a:p>
            <a:r>
              <a:rPr lang="en-US" sz="4000" dirty="0">
                <a:latin typeface="Arial" panose="020B0604020202020204" pitchFamily="34" charset="0"/>
                <a:cs typeface="Arial" panose="020B0604020202020204" pitchFamily="34" charset="0"/>
              </a:rPr>
              <a:t>CMM 262 Module 4: Lecture 2</a:t>
            </a:r>
            <a:br>
              <a:rPr lang="en-US" sz="4000"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sz="5400" dirty="0">
                <a:latin typeface="Arial" panose="020B0604020202020204" pitchFamily="34" charset="0"/>
                <a:cs typeface="Arial" panose="020B0604020202020204" pitchFamily="34" charset="0"/>
              </a:rPr>
              <a:t>RNA-Seq: </a:t>
            </a:r>
            <a:br>
              <a:rPr lang="en-US" sz="5400" dirty="0">
                <a:latin typeface="Arial" panose="020B0604020202020204" pitchFamily="34" charset="0"/>
                <a:cs typeface="Arial" panose="020B0604020202020204" pitchFamily="34" charset="0"/>
              </a:rPr>
            </a:br>
            <a:r>
              <a:rPr lang="en-US" sz="5400" dirty="0">
                <a:latin typeface="Arial" panose="020B0604020202020204" pitchFamily="34" charset="0"/>
                <a:cs typeface="Arial" panose="020B0604020202020204" pitchFamily="34" charset="0"/>
              </a:rPr>
              <a:t>Differential Expression Analysis</a:t>
            </a:r>
          </a:p>
        </p:txBody>
      </p:sp>
      <p:sp>
        <p:nvSpPr>
          <p:cNvPr id="3" name="Subtitle 2">
            <a:extLst>
              <a:ext uri="{FF2B5EF4-FFF2-40B4-BE49-F238E27FC236}">
                <a16:creationId xmlns:a16="http://schemas.microsoft.com/office/drawing/2014/main" id="{9B784555-8ACA-1942-BCA8-5E0A4AD51A82}"/>
              </a:ext>
            </a:extLst>
          </p:cNvPr>
          <p:cNvSpPr>
            <a:spLocks noGrp="1"/>
          </p:cNvSpPr>
          <p:nvPr>
            <p:ph type="subTitle" idx="1"/>
          </p:nvPr>
        </p:nvSpPr>
        <p:spPr>
          <a:xfrm>
            <a:off x="2481942" y="5012873"/>
            <a:ext cx="8344554" cy="1547660"/>
          </a:xfrm>
        </p:spPr>
        <p:txBody>
          <a:bodyPr>
            <a:normAutofit fontScale="92500" lnSpcReduction="10000"/>
          </a:bodyPr>
          <a:lstStyle/>
          <a:p>
            <a:r>
              <a:rPr lang="en-US" dirty="0">
                <a:latin typeface="Arial" panose="020B0604020202020204" pitchFamily="34" charset="0"/>
                <a:cs typeface="Arial" panose="020B0604020202020204" pitchFamily="34" charset="0"/>
              </a:rPr>
              <a:t>Priya Pantham, PhD</a:t>
            </a:r>
          </a:p>
          <a:p>
            <a:r>
              <a:rPr lang="en-US" dirty="0">
                <a:latin typeface="Arial" panose="020B0604020202020204" pitchFamily="34" charset="0"/>
                <a:cs typeface="Arial" panose="020B0604020202020204" pitchFamily="34" charset="0"/>
                <a:hlinkClick r:id="rId3"/>
              </a:rPr>
              <a:t>ppantham@health.ucsd.edu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Assistant Adj. Professor</a:t>
            </a:r>
          </a:p>
          <a:p>
            <a:r>
              <a:rPr lang="en-US" dirty="0">
                <a:latin typeface="Arial" panose="020B0604020202020204" pitchFamily="34" charset="0"/>
                <a:cs typeface="Arial" panose="020B0604020202020204" pitchFamily="34" charset="0"/>
              </a:rPr>
              <a:t>Department of Obstetrics, Gynecology &amp; Reproductive Sciences </a:t>
            </a:r>
          </a:p>
        </p:txBody>
      </p:sp>
      <p:pic>
        <p:nvPicPr>
          <p:cNvPr id="4" name="Picture 3">
            <a:extLst>
              <a:ext uri="{FF2B5EF4-FFF2-40B4-BE49-F238E27FC236}">
                <a16:creationId xmlns:a16="http://schemas.microsoft.com/office/drawing/2014/main" id="{84DD31FE-2F64-0A41-A567-F00D63059FA9}"/>
              </a:ext>
            </a:extLst>
          </p:cNvPr>
          <p:cNvPicPr>
            <a:picLocks noChangeAspect="1"/>
          </p:cNvPicPr>
          <p:nvPr/>
        </p:nvPicPr>
        <p:blipFill>
          <a:blip r:embed="rId4"/>
          <a:stretch>
            <a:fillRect/>
          </a:stretch>
        </p:blipFill>
        <p:spPr>
          <a:xfrm>
            <a:off x="889720" y="4920419"/>
            <a:ext cx="1315665" cy="1526400"/>
          </a:xfrm>
          <a:prstGeom prst="rect">
            <a:avLst/>
          </a:prstGeom>
        </p:spPr>
      </p:pic>
      <p:sp>
        <p:nvSpPr>
          <p:cNvPr id="8" name="Footer Placeholder 7">
            <a:extLst>
              <a:ext uri="{FF2B5EF4-FFF2-40B4-BE49-F238E27FC236}">
                <a16:creationId xmlns:a16="http://schemas.microsoft.com/office/drawing/2014/main" id="{C43031E7-8CD3-0441-B859-7AD51CBA6C5B}"/>
              </a:ext>
            </a:extLst>
          </p:cNvPr>
          <p:cNvSpPr>
            <a:spLocks noGrp="1"/>
          </p:cNvSpPr>
          <p:nvPr>
            <p:ph type="ftr" sz="quarter" idx="11"/>
          </p:nvPr>
        </p:nvSpPr>
        <p:spPr>
          <a:xfrm>
            <a:off x="-1206869" y="6505303"/>
            <a:ext cx="4114800" cy="365125"/>
          </a:xfrm>
        </p:spPr>
        <p:txBody>
          <a:bodyPr/>
          <a:lstStyle/>
          <a:p>
            <a:r>
              <a:rPr lang="en-US" dirty="0"/>
              <a:t>CMM 262 Winter 2022</a:t>
            </a:r>
          </a:p>
        </p:txBody>
      </p:sp>
    </p:spTree>
    <p:extLst>
      <p:ext uri="{BB962C8B-B14F-4D97-AF65-F5344CB8AC3E}">
        <p14:creationId xmlns:p14="http://schemas.microsoft.com/office/powerpoint/2010/main" val="236305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4400"/>
              <a:buFont typeface="Calibri"/>
              <a:buNone/>
            </a:pPr>
            <a:r>
              <a:rPr lang="en-US" dirty="0">
                <a:latin typeface="Arial" panose="020B0604020202020204" pitchFamily="34" charset="0"/>
                <a:ea typeface="Calibri"/>
                <a:cs typeface="Arial" panose="020B0604020202020204" pitchFamily="34" charset="0"/>
                <a:sym typeface="Calibri"/>
              </a:rPr>
              <a:t>RPKM Calculation</a:t>
            </a:r>
            <a:br>
              <a:rPr lang="en-US" dirty="0">
                <a:latin typeface="Arial" panose="020B0604020202020204" pitchFamily="34" charset="0"/>
                <a:ea typeface="Calibri"/>
                <a:cs typeface="Arial" panose="020B0604020202020204" pitchFamily="34" charset="0"/>
                <a:sym typeface="Calibri"/>
              </a:rPr>
            </a:br>
            <a:endParaRPr dirty="0">
              <a:latin typeface="Arial" panose="020B0604020202020204" pitchFamily="34" charset="0"/>
              <a:ea typeface="Calibri"/>
              <a:cs typeface="Arial" panose="020B0604020202020204" pitchFamily="34" charset="0"/>
              <a:sym typeface="Calibri"/>
            </a:endParaRPr>
          </a:p>
        </p:txBody>
      </p:sp>
      <p:graphicFrame>
        <p:nvGraphicFramePr>
          <p:cNvPr id="219" name="Google Shape;219;p28"/>
          <p:cNvGraphicFramePr/>
          <p:nvPr>
            <p:extLst>
              <p:ext uri="{D42A27DB-BD31-4B8C-83A1-F6EECF244321}">
                <p14:modId xmlns:p14="http://schemas.microsoft.com/office/powerpoint/2010/main" val="1631551032"/>
              </p:ext>
            </p:extLst>
          </p:nvPr>
        </p:nvGraphicFramePr>
        <p:xfrm>
          <a:off x="3057235" y="4737653"/>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RPKM</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1.33</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1.39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1.78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20" name="Google Shape;220;p28"/>
          <p:cNvSpPr txBox="1"/>
          <p:nvPr/>
        </p:nvSpPr>
        <p:spPr>
          <a:xfrm>
            <a:off x="3057224" y="4368325"/>
            <a:ext cx="3322826" cy="369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ea typeface="Calibri"/>
                <a:cs typeface="Arial" panose="020B0604020202020204" pitchFamily="34" charset="0"/>
                <a:sym typeface="Calibri"/>
              </a:rPr>
              <a:t>Reads Per Kilobase Million</a:t>
            </a:r>
            <a:endParaRPr b="1" dirty="0">
              <a:cs typeface="Arial" panose="020B0604020202020204" pitchFamily="34" charset="0"/>
            </a:endParaRPr>
          </a:p>
        </p:txBody>
      </p:sp>
      <p:graphicFrame>
        <p:nvGraphicFramePr>
          <p:cNvPr id="221" name="Google Shape;221;p28"/>
          <p:cNvGraphicFramePr/>
          <p:nvPr>
            <p:extLst>
              <p:ext uri="{D42A27DB-BD31-4B8C-83A1-F6EECF244321}">
                <p14:modId xmlns:p14="http://schemas.microsoft.com/office/powerpoint/2010/main" val="938371231"/>
              </p:ext>
            </p:extLst>
          </p:nvPr>
        </p:nvGraphicFramePr>
        <p:xfrm>
          <a:off x="3022599" y="1805791"/>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t>Rep 1 </a:t>
                      </a:r>
                      <a:endParaRPr dirty="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Rep 2</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dirty="0"/>
                        <a:t> A (2kb)</a:t>
                      </a:r>
                      <a:endParaRPr dirty="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2.86</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2.67</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t>5.71</a:t>
                      </a:r>
                      <a:endParaRPr dirty="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5.56</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1.43</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1.78</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t>0</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t>0</a:t>
                      </a:r>
                      <a:endParaRPr dirty="0">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4"/>
                  </a:ext>
                </a:extLst>
              </a:tr>
            </a:tbl>
          </a:graphicData>
        </a:graphic>
      </p:graphicFrame>
      <p:sp>
        <p:nvSpPr>
          <p:cNvPr id="222" name="Google Shape;222;p28"/>
          <p:cNvSpPr txBox="1"/>
          <p:nvPr/>
        </p:nvSpPr>
        <p:spPr>
          <a:xfrm>
            <a:off x="2976073" y="1407399"/>
            <a:ext cx="2493393" cy="378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ea typeface="Calibri"/>
                <a:cs typeface="Arial" panose="020B0604020202020204" pitchFamily="34" charset="0"/>
                <a:sym typeface="Calibri"/>
              </a:rPr>
              <a:t>Reads Per Million</a:t>
            </a:r>
            <a:endParaRPr b="1" dirty="0">
              <a:cs typeface="Arial" panose="020B0604020202020204" pitchFamily="34" charset="0"/>
            </a:endParaRPr>
          </a:p>
        </p:txBody>
      </p:sp>
      <p:sp>
        <p:nvSpPr>
          <p:cNvPr id="223" name="Google Shape;223;p28"/>
          <p:cNvSpPr/>
          <p:nvPr/>
        </p:nvSpPr>
        <p:spPr>
          <a:xfrm>
            <a:off x="5761150" y="3740663"/>
            <a:ext cx="618900" cy="532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57ADD6D-DF2D-7445-9327-E518F7B8C7FA}"/>
              </a:ext>
            </a:extLst>
          </p:cNvPr>
          <p:cNvSpPr txBox="1"/>
          <p:nvPr/>
        </p:nvSpPr>
        <p:spPr>
          <a:xfrm>
            <a:off x="0" y="3056982"/>
            <a:ext cx="2899873" cy="646331"/>
          </a:xfrm>
          <a:prstGeom prst="rect">
            <a:avLst/>
          </a:prstGeom>
          <a:noFill/>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Divide each count by length of gene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Google Shape;228;p29"/>
          <p:cNvGraphicFramePr/>
          <p:nvPr>
            <p:extLst>
              <p:ext uri="{D42A27DB-BD31-4B8C-83A1-F6EECF244321}">
                <p14:modId xmlns:p14="http://schemas.microsoft.com/office/powerpoint/2010/main" val="1784509026"/>
              </p:ext>
            </p:extLst>
          </p:nvPr>
        </p:nvGraphicFramePr>
        <p:xfrm>
          <a:off x="2946398" y="1232283"/>
          <a:ext cx="6096000" cy="182885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75625">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dirty="0"/>
                        <a:t>Rep 1 read counts</a:t>
                      </a:r>
                      <a:endParaRPr dirty="0"/>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275625">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10</a:t>
                      </a:r>
                      <a:endParaRPr/>
                    </a:p>
                  </a:txBody>
                  <a:tcPr marL="91450" marR="91450" marT="45725" marB="45725"/>
                </a:tc>
                <a:tc>
                  <a:txBody>
                    <a:bodyPr/>
                    <a:lstStyle/>
                    <a:p>
                      <a:pPr marL="0" marR="0" lvl="0" indent="0" algn="l" rtl="0">
                        <a:spcBef>
                          <a:spcPts val="0"/>
                        </a:spcBef>
                        <a:spcAft>
                          <a:spcPts val="0"/>
                        </a:spcAft>
                        <a:buNone/>
                      </a:pPr>
                      <a:r>
                        <a:rPr lang="en-US" sz="1800"/>
                        <a:t>12</a:t>
                      </a:r>
                      <a:endParaRPr/>
                    </a:p>
                  </a:txBody>
                  <a:tcPr marL="91450" marR="91450" marT="45725" marB="45725"/>
                </a:tc>
                <a:extLst>
                  <a:ext uri="{0D108BD9-81ED-4DB2-BD59-A6C34878D82A}">
                    <a16:rowId xmlns:a16="http://schemas.microsoft.com/office/drawing/2014/main" val="10001"/>
                  </a:ext>
                </a:extLst>
              </a:tr>
              <a:tr h="275625">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20</a:t>
                      </a:r>
                      <a:endParaRPr/>
                    </a:p>
                  </a:txBody>
                  <a:tcPr marL="91450" marR="91450" marT="45725" marB="45725"/>
                </a:tc>
                <a:tc>
                  <a:txBody>
                    <a:bodyPr/>
                    <a:lstStyle/>
                    <a:p>
                      <a:pPr marL="0" marR="0" lvl="0" indent="0" algn="l" rtl="0">
                        <a:spcBef>
                          <a:spcPts val="0"/>
                        </a:spcBef>
                        <a:spcAft>
                          <a:spcPts val="0"/>
                        </a:spcAft>
                        <a:buNone/>
                      </a:pPr>
                      <a:r>
                        <a:rPr lang="en-US" sz="1800"/>
                        <a:t>25</a:t>
                      </a:r>
                      <a:endParaRPr/>
                    </a:p>
                  </a:txBody>
                  <a:tcPr marL="91450" marR="91450" marT="45725" marB="45725"/>
                </a:tc>
                <a:extLst>
                  <a:ext uri="{0D108BD9-81ED-4DB2-BD59-A6C34878D82A}">
                    <a16:rowId xmlns:a16="http://schemas.microsoft.com/office/drawing/2014/main" val="10002"/>
                  </a:ext>
                </a:extLst>
              </a:tr>
              <a:tr h="275625">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3"/>
                  </a:ext>
                </a:extLst>
              </a:tr>
              <a:tr h="275625">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29" name="Google Shape;229;p29"/>
          <p:cNvSpPr txBox="1"/>
          <p:nvPr/>
        </p:nvSpPr>
        <p:spPr>
          <a:xfrm>
            <a:off x="359218" y="288638"/>
            <a:ext cx="5144115"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chemeClr val="dk1"/>
                </a:solidFill>
                <a:latin typeface="Arial" panose="020B0604020202020204" pitchFamily="34" charset="0"/>
                <a:ea typeface="Calibri"/>
                <a:cs typeface="Arial" panose="020B0604020202020204" pitchFamily="34" charset="0"/>
                <a:sym typeface="Calibri"/>
              </a:rPr>
              <a:t>TPM Calculation</a:t>
            </a:r>
            <a:endParaRPr sz="4400" dirty="0">
              <a:latin typeface="Arial" panose="020B0604020202020204" pitchFamily="34" charset="0"/>
              <a:cs typeface="Arial" panose="020B0604020202020204" pitchFamily="34" charset="0"/>
            </a:endParaRPr>
          </a:p>
        </p:txBody>
      </p:sp>
      <p:graphicFrame>
        <p:nvGraphicFramePr>
          <p:cNvPr id="230" name="Google Shape;230;p29"/>
          <p:cNvGraphicFramePr/>
          <p:nvPr>
            <p:extLst>
              <p:ext uri="{D42A27DB-BD31-4B8C-83A1-F6EECF244321}">
                <p14:modId xmlns:p14="http://schemas.microsoft.com/office/powerpoint/2010/main" val="3626323548"/>
              </p:ext>
            </p:extLst>
          </p:nvPr>
        </p:nvGraphicFramePr>
        <p:xfrm>
          <a:off x="2946398" y="3892080"/>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dirty="0"/>
                        <a:t> A (2kb)</a:t>
                      </a:r>
                      <a:endParaRPr dirty="0"/>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6</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6.25</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31" name="Google Shape;231;p29"/>
          <p:cNvSpPr txBox="1"/>
          <p:nvPr/>
        </p:nvSpPr>
        <p:spPr>
          <a:xfrm>
            <a:off x="2899882" y="3493699"/>
            <a:ext cx="1997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Reads Per Kilobase </a:t>
            </a:r>
            <a:endParaRPr/>
          </a:p>
        </p:txBody>
      </p:sp>
      <p:sp>
        <p:nvSpPr>
          <p:cNvPr id="232" name="Google Shape;232;p29"/>
          <p:cNvSpPr txBox="1"/>
          <p:nvPr/>
        </p:nvSpPr>
        <p:spPr>
          <a:xfrm>
            <a:off x="2899882" y="5825667"/>
            <a:ext cx="74445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Total RPK:                     15                                  20.25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Tens of RPK                  1.5                                 2.025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(Millions of RPK)</a:t>
            </a:r>
            <a:endParaRPr dirty="0"/>
          </a:p>
        </p:txBody>
      </p:sp>
      <p:sp>
        <p:nvSpPr>
          <p:cNvPr id="233" name="Google Shape;233;p29"/>
          <p:cNvSpPr/>
          <p:nvPr/>
        </p:nvSpPr>
        <p:spPr>
          <a:xfrm>
            <a:off x="5761150" y="3207263"/>
            <a:ext cx="618900" cy="532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943C854E-C709-3544-99B1-CE48C142779E}"/>
              </a:ext>
            </a:extLst>
          </p:cNvPr>
          <p:cNvSpPr txBox="1"/>
          <p:nvPr/>
        </p:nvSpPr>
        <p:spPr>
          <a:xfrm>
            <a:off x="31402" y="2503154"/>
            <a:ext cx="2899873" cy="646331"/>
          </a:xfrm>
          <a:prstGeom prst="rect">
            <a:avLst/>
          </a:prstGeom>
          <a:noFill/>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Divide each count by length of gene</a:t>
            </a:r>
          </a:p>
        </p:txBody>
      </p:sp>
      <p:sp>
        <p:nvSpPr>
          <p:cNvPr id="9" name="TextBox 8">
            <a:extLst>
              <a:ext uri="{FF2B5EF4-FFF2-40B4-BE49-F238E27FC236}">
                <a16:creationId xmlns:a16="http://schemas.microsoft.com/office/drawing/2014/main" id="{37F8542E-797C-214B-B697-FD5A446CA21A}"/>
              </a:ext>
            </a:extLst>
          </p:cNvPr>
          <p:cNvSpPr txBox="1"/>
          <p:nvPr/>
        </p:nvSpPr>
        <p:spPr>
          <a:xfrm>
            <a:off x="86585" y="5845742"/>
            <a:ext cx="2899873" cy="923330"/>
          </a:xfrm>
          <a:prstGeom prst="rect">
            <a:avLst/>
          </a:prstGeom>
          <a:noFill/>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Sum RPK values</a:t>
            </a:r>
          </a:p>
          <a:p>
            <a:pPr marL="285750" indent="-285750">
              <a:buFontTx/>
              <a:buChar char="-"/>
            </a:pPr>
            <a:r>
              <a:rPr lang="en-US" dirty="0">
                <a:latin typeface="Arial" panose="020B0604020202020204" pitchFamily="34" charset="0"/>
                <a:cs typeface="Arial" panose="020B0604020202020204" pitchFamily="34" charset="0"/>
              </a:rPr>
              <a:t>Divide total by scaling factor</a:t>
            </a:r>
            <a:endParaRPr lang="en-US" baseline="30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P spid="232" grpId="0"/>
      <p:bldP spid="233"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p:nvPr/>
        </p:nvSpPr>
        <p:spPr>
          <a:xfrm>
            <a:off x="291484" y="284869"/>
            <a:ext cx="5804516"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dirty="0">
                <a:solidFill>
                  <a:schemeClr val="dk1"/>
                </a:solidFill>
                <a:latin typeface="Arial" panose="020B0604020202020204" pitchFamily="34" charset="0"/>
                <a:ea typeface="Calibri"/>
                <a:cs typeface="Arial" panose="020B0604020202020204" pitchFamily="34" charset="0"/>
                <a:sym typeface="Calibri"/>
              </a:rPr>
              <a:t>TPM Calculation</a:t>
            </a:r>
            <a:endParaRPr sz="4400" dirty="0">
              <a:latin typeface="Arial" panose="020B0604020202020204" pitchFamily="34" charset="0"/>
              <a:cs typeface="Arial" panose="020B0604020202020204" pitchFamily="34" charset="0"/>
            </a:endParaRPr>
          </a:p>
        </p:txBody>
      </p:sp>
      <p:graphicFrame>
        <p:nvGraphicFramePr>
          <p:cNvPr id="239" name="Google Shape;239;p30"/>
          <p:cNvGraphicFramePr/>
          <p:nvPr>
            <p:extLst>
              <p:ext uri="{D42A27DB-BD31-4B8C-83A1-F6EECF244321}">
                <p14:modId xmlns:p14="http://schemas.microsoft.com/office/powerpoint/2010/main" val="3267518479"/>
              </p:ext>
            </p:extLst>
          </p:nvPr>
        </p:nvGraphicFramePr>
        <p:xfrm>
          <a:off x="2946398" y="1377480"/>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6</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dirty="0"/>
                        <a:t>5</a:t>
                      </a:r>
                      <a:endParaRPr dirty="0"/>
                    </a:p>
                  </a:txBody>
                  <a:tcPr marL="91450" marR="91450" marT="45725" marB="45725"/>
                </a:tc>
                <a:tc>
                  <a:txBody>
                    <a:bodyPr/>
                    <a:lstStyle/>
                    <a:p>
                      <a:pPr marL="0" marR="0" lvl="0" indent="0" algn="l" rtl="0">
                        <a:spcBef>
                          <a:spcPts val="0"/>
                        </a:spcBef>
                        <a:spcAft>
                          <a:spcPts val="0"/>
                        </a:spcAft>
                        <a:buNone/>
                      </a:pPr>
                      <a:r>
                        <a:rPr lang="en-US" sz="1800"/>
                        <a:t>6.25</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40" name="Google Shape;240;p30"/>
          <p:cNvSpPr txBox="1"/>
          <p:nvPr/>
        </p:nvSpPr>
        <p:spPr>
          <a:xfrm>
            <a:off x="2899882" y="979099"/>
            <a:ext cx="1997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Reads Per Kilobase </a:t>
            </a:r>
            <a:endParaRPr/>
          </a:p>
        </p:txBody>
      </p:sp>
      <p:sp>
        <p:nvSpPr>
          <p:cNvPr id="241" name="Google Shape;241;p30"/>
          <p:cNvSpPr txBox="1"/>
          <p:nvPr/>
        </p:nvSpPr>
        <p:spPr>
          <a:xfrm>
            <a:off x="2899882" y="3311067"/>
            <a:ext cx="7444500" cy="861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Total RPK:                     15                                  20.25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Tens of RPK                  1.5                                 2.025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(Millions of RPK)</a:t>
            </a:r>
            <a:endParaRPr/>
          </a:p>
        </p:txBody>
      </p:sp>
      <p:sp>
        <p:nvSpPr>
          <p:cNvPr id="242" name="Google Shape;242;p30"/>
          <p:cNvSpPr/>
          <p:nvPr/>
        </p:nvSpPr>
        <p:spPr>
          <a:xfrm>
            <a:off x="5761150" y="4045463"/>
            <a:ext cx="618900" cy="532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43" name="Google Shape;243;p30"/>
          <p:cNvGraphicFramePr/>
          <p:nvPr>
            <p:extLst>
              <p:ext uri="{D42A27DB-BD31-4B8C-83A1-F6EECF244321}">
                <p14:modId xmlns:p14="http://schemas.microsoft.com/office/powerpoint/2010/main" val="2525983713"/>
              </p:ext>
            </p:extLst>
          </p:nvPr>
        </p:nvGraphicFramePr>
        <p:xfrm>
          <a:off x="2958803" y="4802710"/>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TPM</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2.96</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3.09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3.95</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44" name="Google Shape;244;p30"/>
          <p:cNvSpPr txBox="1"/>
          <p:nvPr/>
        </p:nvSpPr>
        <p:spPr>
          <a:xfrm>
            <a:off x="2912287" y="4404329"/>
            <a:ext cx="2319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Transcripts Per Million </a:t>
            </a:r>
            <a:endParaRPr/>
          </a:p>
        </p:txBody>
      </p:sp>
      <p:sp>
        <p:nvSpPr>
          <p:cNvPr id="9" name="TextBox 8">
            <a:extLst>
              <a:ext uri="{FF2B5EF4-FFF2-40B4-BE49-F238E27FC236}">
                <a16:creationId xmlns:a16="http://schemas.microsoft.com/office/drawing/2014/main" id="{C4480AD1-2C69-004E-81D2-2A2620B47D05}"/>
              </a:ext>
            </a:extLst>
          </p:cNvPr>
          <p:cNvSpPr txBox="1"/>
          <p:nvPr/>
        </p:nvSpPr>
        <p:spPr>
          <a:xfrm>
            <a:off x="31402" y="2503154"/>
            <a:ext cx="2899873" cy="646331"/>
          </a:xfrm>
          <a:prstGeom prst="rect">
            <a:avLst/>
          </a:prstGeom>
          <a:noFill/>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Divide each RPK by this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p:nvPr/>
        </p:nvSpPr>
        <p:spPr>
          <a:xfrm>
            <a:off x="1557867" y="188371"/>
            <a:ext cx="836083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dk1"/>
                </a:solidFill>
                <a:latin typeface="Arial" panose="020B0604020202020204" pitchFamily="34" charset="0"/>
                <a:ea typeface="Calibri"/>
                <a:cs typeface="Arial" panose="020B0604020202020204" pitchFamily="34" charset="0"/>
                <a:sym typeface="Calibri"/>
              </a:rPr>
              <a:t>Comparison of RPKM/FPKM and TPM</a:t>
            </a:r>
            <a:endParaRPr sz="3600" dirty="0">
              <a:solidFill>
                <a:schemeClr val="dk1"/>
              </a:solidFill>
              <a:latin typeface="Arial" panose="020B0604020202020204" pitchFamily="34" charset="0"/>
              <a:ea typeface="Calibri"/>
              <a:cs typeface="Arial" panose="020B0604020202020204" pitchFamily="34" charset="0"/>
              <a:sym typeface="Calibri"/>
            </a:endParaRPr>
          </a:p>
        </p:txBody>
      </p:sp>
      <p:graphicFrame>
        <p:nvGraphicFramePr>
          <p:cNvPr id="250" name="Google Shape;250;p31"/>
          <p:cNvGraphicFramePr/>
          <p:nvPr>
            <p:extLst>
              <p:ext uri="{D42A27DB-BD31-4B8C-83A1-F6EECF244321}">
                <p14:modId xmlns:p14="http://schemas.microsoft.com/office/powerpoint/2010/main" val="3856552304"/>
              </p:ext>
            </p:extLst>
          </p:nvPr>
        </p:nvGraphicFramePr>
        <p:xfrm>
          <a:off x="2393505" y="4497909"/>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TPM</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2.96</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3.09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3.33</a:t>
                      </a:r>
                      <a:endParaRPr/>
                    </a:p>
                  </a:txBody>
                  <a:tcPr marL="91450" marR="91450" marT="45725" marB="45725"/>
                </a:tc>
                <a:tc>
                  <a:txBody>
                    <a:bodyPr/>
                    <a:lstStyle/>
                    <a:p>
                      <a:pPr marL="0" marR="0" lvl="0" indent="0" algn="l" rtl="0">
                        <a:spcBef>
                          <a:spcPts val="0"/>
                        </a:spcBef>
                        <a:spcAft>
                          <a:spcPts val="0"/>
                        </a:spcAft>
                        <a:buNone/>
                      </a:pPr>
                      <a:r>
                        <a:rPr lang="en-US" sz="1800"/>
                        <a:t>3.95</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51" name="Google Shape;251;p31"/>
          <p:cNvSpPr txBox="1"/>
          <p:nvPr/>
        </p:nvSpPr>
        <p:spPr>
          <a:xfrm>
            <a:off x="2346989" y="4099528"/>
            <a:ext cx="231948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Transcripts Per Million </a:t>
            </a:r>
            <a:endParaRPr/>
          </a:p>
        </p:txBody>
      </p:sp>
      <p:graphicFrame>
        <p:nvGraphicFramePr>
          <p:cNvPr id="252" name="Google Shape;252;p31"/>
          <p:cNvGraphicFramePr/>
          <p:nvPr>
            <p:extLst>
              <p:ext uri="{D42A27DB-BD31-4B8C-83A1-F6EECF244321}">
                <p14:modId xmlns:p14="http://schemas.microsoft.com/office/powerpoint/2010/main" val="3985798503"/>
              </p:ext>
            </p:extLst>
          </p:nvPr>
        </p:nvGraphicFramePr>
        <p:xfrm>
          <a:off x="2393505" y="1605241"/>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RPKM</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1.33</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1.39</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dirty="0"/>
                        <a:t>1.43</a:t>
                      </a:r>
                      <a:endParaRPr dirty="0"/>
                    </a:p>
                  </a:txBody>
                  <a:tcPr marL="91450" marR="91450" marT="45725" marB="45725"/>
                </a:tc>
                <a:tc>
                  <a:txBody>
                    <a:bodyPr/>
                    <a:lstStyle/>
                    <a:p>
                      <a:pPr marL="0" marR="0" lvl="0" indent="0" algn="l" rtl="0">
                        <a:spcBef>
                          <a:spcPts val="0"/>
                        </a:spcBef>
                        <a:spcAft>
                          <a:spcPts val="0"/>
                        </a:spcAft>
                        <a:buNone/>
                      </a:pPr>
                      <a:r>
                        <a:rPr lang="en-US" sz="1800"/>
                        <a:t>1.78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53" name="Google Shape;253;p31"/>
          <p:cNvSpPr txBox="1"/>
          <p:nvPr/>
        </p:nvSpPr>
        <p:spPr>
          <a:xfrm>
            <a:off x="2393505" y="1235909"/>
            <a:ext cx="264957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Reads Per Kilobase Million</a:t>
            </a:r>
            <a:endParaRPr/>
          </a:p>
        </p:txBody>
      </p:sp>
      <p:sp>
        <p:nvSpPr>
          <p:cNvPr id="254" name="Google Shape;254;p31"/>
          <p:cNvSpPr txBox="1"/>
          <p:nvPr/>
        </p:nvSpPr>
        <p:spPr>
          <a:xfrm>
            <a:off x="3718290" y="3393088"/>
            <a:ext cx="54050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Total:   4.29                              4.5                                  </a:t>
            </a:r>
            <a:endParaRPr/>
          </a:p>
        </p:txBody>
      </p:sp>
      <p:sp>
        <p:nvSpPr>
          <p:cNvPr id="255" name="Google Shape;255;p31"/>
          <p:cNvSpPr txBox="1"/>
          <p:nvPr/>
        </p:nvSpPr>
        <p:spPr>
          <a:xfrm>
            <a:off x="3718290" y="6347029"/>
            <a:ext cx="52094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Total:   10                                 10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Summary</a:t>
            </a:r>
            <a:endParaRPr/>
          </a:p>
        </p:txBody>
      </p:sp>
      <p:sp>
        <p:nvSpPr>
          <p:cNvPr id="261" name="Google Shape;261;p32"/>
          <p:cNvSpPr txBox="1">
            <a:spLocks noGrp="1"/>
          </p:cNvSpPr>
          <p:nvPr>
            <p:ph type="body" idx="1"/>
          </p:nvPr>
        </p:nvSpPr>
        <p:spPr>
          <a:xfrm>
            <a:off x="415600" y="1231833"/>
            <a:ext cx="11360700" cy="4986000"/>
          </a:xfrm>
          <a:prstGeom prst="rect">
            <a:avLst/>
          </a:prstGeom>
        </p:spPr>
        <p:txBody>
          <a:bodyPr spcFirstLastPara="1" wrap="square" lIns="91425" tIns="45700" rIns="91425" bIns="45700" anchor="t" anchorCtr="0">
            <a:noAutofit/>
          </a:bodyPr>
          <a:lstStyle/>
          <a:p>
            <a:pPr marR="0" lvl="0" algn="l" rtl="0">
              <a:lnSpc>
                <a:spcPct val="115000"/>
              </a:lnSpc>
              <a:spcBef>
                <a:spcPts val="0"/>
              </a:spcBef>
              <a:spcAft>
                <a:spcPts val="0"/>
              </a:spcAft>
              <a:buSzPts val="2800"/>
              <a:buFont typeface="Arial" panose="020B0604020202020204" pitchFamily="34" charset="0"/>
              <a:buChar char="•"/>
            </a:pPr>
            <a:r>
              <a:rPr lang="en-US" dirty="0"/>
              <a:t>Both methods account for </a:t>
            </a:r>
            <a:r>
              <a:rPr lang="en-US" b="1" dirty="0"/>
              <a:t>sequencing depth</a:t>
            </a:r>
            <a:r>
              <a:rPr lang="en-US" dirty="0"/>
              <a:t> and </a:t>
            </a:r>
            <a:r>
              <a:rPr lang="en-US" b="1" dirty="0"/>
              <a:t>gene length</a:t>
            </a:r>
          </a:p>
          <a:p>
            <a:pPr marR="0" lvl="0" algn="l" rtl="0">
              <a:lnSpc>
                <a:spcPct val="115000"/>
              </a:lnSpc>
              <a:spcBef>
                <a:spcPts val="0"/>
              </a:spcBef>
              <a:spcAft>
                <a:spcPts val="0"/>
              </a:spcAft>
              <a:buSzPts val="2800"/>
              <a:buFont typeface="Arial" panose="020B0604020202020204" pitchFamily="34" charset="0"/>
              <a:buChar char="•"/>
            </a:pPr>
            <a:endParaRPr b="1" dirty="0"/>
          </a:p>
          <a:p>
            <a:pPr lvl="0" algn="l" rtl="0">
              <a:lnSpc>
                <a:spcPct val="115000"/>
              </a:lnSpc>
              <a:spcBef>
                <a:spcPts val="0"/>
              </a:spcBef>
              <a:spcAft>
                <a:spcPts val="0"/>
              </a:spcAft>
              <a:buSzPts val="2800"/>
              <a:buFont typeface="Arial" panose="020B0604020202020204" pitchFamily="34" charset="0"/>
              <a:buChar char="•"/>
            </a:pPr>
            <a:r>
              <a:rPr lang="en-US" dirty="0"/>
              <a:t>RPKM / FPKM</a:t>
            </a:r>
            <a:endParaRPr dirty="0"/>
          </a:p>
          <a:p>
            <a:pPr lvl="1" algn="l" rtl="0">
              <a:lnSpc>
                <a:spcPct val="115000"/>
              </a:lnSpc>
              <a:spcBef>
                <a:spcPts val="0"/>
              </a:spcBef>
              <a:spcAft>
                <a:spcPts val="0"/>
              </a:spcAft>
              <a:buSzPts val="2400"/>
              <a:buFont typeface="Arial" panose="020B0604020202020204" pitchFamily="34" charset="0"/>
              <a:buChar char="•"/>
            </a:pPr>
            <a:r>
              <a:rPr lang="en-US" dirty="0"/>
              <a:t>compare genes within a sample</a:t>
            </a:r>
          </a:p>
          <a:p>
            <a:pPr lvl="1" algn="l" rtl="0">
              <a:lnSpc>
                <a:spcPct val="115000"/>
              </a:lnSpc>
              <a:spcBef>
                <a:spcPts val="0"/>
              </a:spcBef>
              <a:spcAft>
                <a:spcPts val="0"/>
              </a:spcAft>
              <a:buSzPts val="2400"/>
              <a:buFont typeface="Arial" panose="020B0604020202020204" pitchFamily="34" charset="0"/>
              <a:buChar char="•"/>
            </a:pPr>
            <a:endParaRPr dirty="0"/>
          </a:p>
          <a:p>
            <a:pPr lvl="0" algn="l" rtl="0">
              <a:lnSpc>
                <a:spcPct val="115000"/>
              </a:lnSpc>
              <a:spcBef>
                <a:spcPts val="0"/>
              </a:spcBef>
              <a:spcAft>
                <a:spcPts val="0"/>
              </a:spcAft>
              <a:buSzPts val="2800"/>
              <a:buFont typeface="Arial" panose="020B0604020202020204" pitchFamily="34" charset="0"/>
              <a:buChar char="•"/>
            </a:pPr>
            <a:r>
              <a:rPr lang="en-US" dirty="0"/>
              <a:t>TPM</a:t>
            </a:r>
            <a:endParaRPr dirty="0"/>
          </a:p>
          <a:p>
            <a:pPr lvl="1" algn="l" rtl="0">
              <a:lnSpc>
                <a:spcPct val="115000"/>
              </a:lnSpc>
              <a:spcBef>
                <a:spcPts val="0"/>
              </a:spcBef>
              <a:spcAft>
                <a:spcPts val="0"/>
              </a:spcAft>
              <a:buSzPts val="2400"/>
              <a:buFont typeface="Arial" panose="020B0604020202020204" pitchFamily="34" charset="0"/>
              <a:buChar char="•"/>
            </a:pPr>
            <a:r>
              <a:rPr lang="en-US" dirty="0"/>
              <a:t>compare genes within a sample </a:t>
            </a:r>
            <a:endParaRPr dirty="0"/>
          </a:p>
          <a:p>
            <a:pPr lvl="1" algn="l" rtl="0">
              <a:lnSpc>
                <a:spcPct val="115000"/>
              </a:lnSpc>
              <a:spcBef>
                <a:spcPts val="0"/>
              </a:spcBef>
              <a:spcAft>
                <a:spcPts val="0"/>
              </a:spcAft>
              <a:buSzPts val="2400"/>
              <a:buFont typeface="Arial" panose="020B0604020202020204" pitchFamily="34" charset="0"/>
              <a:buChar char="•"/>
            </a:pPr>
            <a:r>
              <a:rPr lang="en-US" dirty="0"/>
              <a:t>compare genes between samples of the same sample group</a:t>
            </a:r>
          </a:p>
          <a:p>
            <a:pPr lvl="1" algn="l" rtl="0">
              <a:lnSpc>
                <a:spcPct val="115000"/>
              </a:lnSpc>
              <a:spcBef>
                <a:spcPts val="0"/>
              </a:spcBef>
              <a:spcAft>
                <a:spcPts val="0"/>
              </a:spcAft>
              <a:buSzPts val="2400"/>
              <a:buFont typeface="Arial" panose="020B0604020202020204" pitchFamily="34" charset="0"/>
              <a:buChar char="•"/>
            </a:pPr>
            <a:endParaRPr dirty="0"/>
          </a:p>
          <a:p>
            <a:pPr lvl="0" algn="l" rtl="0">
              <a:lnSpc>
                <a:spcPct val="115000"/>
              </a:lnSpc>
              <a:spcBef>
                <a:spcPts val="0"/>
              </a:spcBef>
              <a:spcAft>
                <a:spcPts val="0"/>
              </a:spcAft>
              <a:buSzPts val="2800"/>
              <a:buFont typeface="Arial" panose="020B0604020202020204" pitchFamily="34" charset="0"/>
              <a:buChar char="•"/>
            </a:pPr>
            <a:r>
              <a:rPr lang="en-US" dirty="0"/>
              <a:t>DESeq2 performs its own normalization internally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1">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B1CE62-A83A-3845-B983-712215FF0C3D}"/>
              </a:ext>
            </a:extLst>
          </p:cNvPr>
          <p:cNvSpPr>
            <a:spLocks noGrp="1"/>
          </p:cNvSpPr>
          <p:nvPr>
            <p:ph idx="1"/>
          </p:nvPr>
        </p:nvSpPr>
        <p:spPr>
          <a:xfrm>
            <a:off x="1021080" y="4419600"/>
            <a:ext cx="10515600" cy="2104546"/>
          </a:xfrm>
        </p:spPr>
        <p:txBody>
          <a:bodyPr>
            <a:noAutofit/>
          </a:bodyPr>
          <a:lstStyle/>
          <a:p>
            <a:r>
              <a:rPr lang="en-NZ" sz="2000" dirty="0">
                <a:latin typeface="Arial" panose="020B0604020202020204" pitchFamily="34" charset="0"/>
                <a:cs typeface="Arial" panose="020B0604020202020204" pitchFamily="34" charset="0"/>
              </a:rPr>
              <a:t>Compared 7 methods of normalization (including DESeq2 and TMM)</a:t>
            </a:r>
            <a:endParaRPr lang="en-NZ" sz="2000" i="1" dirty="0">
              <a:latin typeface="Arial" panose="020B0604020202020204" pitchFamily="34" charset="0"/>
              <a:cs typeface="Arial" panose="020B0604020202020204" pitchFamily="34" charset="0"/>
            </a:endParaRPr>
          </a:p>
          <a:p>
            <a:r>
              <a:rPr lang="en-NZ" sz="2000" dirty="0">
                <a:latin typeface="Arial" panose="020B0604020202020204" pitchFamily="34" charset="0"/>
                <a:cs typeface="Arial" panose="020B0604020202020204" pitchFamily="34" charset="0"/>
              </a:rPr>
              <a:t>Differences are most apparent when there are large differences in library size between samples</a:t>
            </a:r>
          </a:p>
          <a:p>
            <a:r>
              <a:rPr lang="en-NZ" sz="2000" dirty="0">
                <a:latin typeface="Arial" panose="020B0604020202020204" pitchFamily="34" charset="0"/>
                <a:cs typeface="Arial" panose="020B0604020202020204" pitchFamily="34" charset="0"/>
              </a:rPr>
              <a:t>Presence of few high-count genes and large number of 0 counts affect normalization</a:t>
            </a:r>
          </a:p>
          <a:p>
            <a:r>
              <a:rPr lang="en-NZ" sz="2000" dirty="0">
                <a:latin typeface="Arial" panose="020B0604020202020204" pitchFamily="34" charset="0"/>
                <a:cs typeface="Arial" panose="020B0604020202020204" pitchFamily="34" charset="0"/>
              </a:rPr>
              <a:t>DESeq2 and TMM (</a:t>
            </a:r>
            <a:r>
              <a:rPr lang="en-NZ" sz="2000" dirty="0" err="1">
                <a:latin typeface="Arial" panose="020B0604020202020204" pitchFamily="34" charset="0"/>
                <a:cs typeface="Arial" panose="020B0604020202020204" pitchFamily="34" charset="0"/>
              </a:rPr>
              <a:t>edgeR</a:t>
            </a:r>
            <a:r>
              <a:rPr lang="en-NZ" sz="2000" dirty="0">
                <a:latin typeface="Arial" panose="020B0604020202020204" pitchFamily="34" charset="0"/>
                <a:cs typeface="Arial" panose="020B0604020202020204" pitchFamily="34" charset="0"/>
              </a:rPr>
              <a:t>) had low false positive rate and high power</a:t>
            </a:r>
          </a:p>
        </p:txBody>
      </p:sp>
      <p:sp>
        <p:nvSpPr>
          <p:cNvPr id="4" name="Title 1">
            <a:extLst>
              <a:ext uri="{FF2B5EF4-FFF2-40B4-BE49-F238E27FC236}">
                <a16:creationId xmlns:a16="http://schemas.microsoft.com/office/drawing/2014/main" id="{612119FE-0B3B-844D-8F52-55C55F3906CB}"/>
              </a:ext>
            </a:extLst>
          </p:cNvPr>
          <p:cNvSpPr>
            <a:spLocks noGrp="1"/>
          </p:cNvSpPr>
          <p:nvPr>
            <p:ph type="title"/>
          </p:nvPr>
        </p:nvSpPr>
        <p:spPr>
          <a:xfrm>
            <a:off x="838200" y="365125"/>
            <a:ext cx="10515600" cy="989113"/>
          </a:xfrm>
        </p:spPr>
        <p:txBody>
          <a:bodyPr>
            <a:normAutofit/>
          </a:bodyPr>
          <a:lstStyle/>
          <a:p>
            <a:r>
              <a:rPr lang="en-US" dirty="0">
                <a:latin typeface="Arial" panose="020B0604020202020204" pitchFamily="34" charset="0"/>
                <a:cs typeface="Arial" panose="020B0604020202020204" pitchFamily="34" charset="0"/>
              </a:rPr>
              <a:t>Normalization</a:t>
            </a:r>
          </a:p>
        </p:txBody>
      </p:sp>
      <p:sp>
        <p:nvSpPr>
          <p:cNvPr id="2" name="Footer Placeholder 1">
            <a:extLst>
              <a:ext uri="{FF2B5EF4-FFF2-40B4-BE49-F238E27FC236}">
                <a16:creationId xmlns:a16="http://schemas.microsoft.com/office/drawing/2014/main" id="{D76255B2-23C7-3C41-B5BA-4AEB4D8202E0}"/>
              </a:ext>
            </a:extLst>
          </p:cNvPr>
          <p:cNvSpPr>
            <a:spLocks noGrp="1"/>
          </p:cNvSpPr>
          <p:nvPr>
            <p:ph type="ftr" sz="quarter" idx="11"/>
          </p:nvPr>
        </p:nvSpPr>
        <p:spPr>
          <a:xfrm>
            <a:off x="0" y="6486308"/>
            <a:ext cx="4114800" cy="365125"/>
          </a:xfrm>
        </p:spPr>
        <p:txBody>
          <a:bodyPr/>
          <a:lstStyle/>
          <a:p>
            <a:pPr algn="l"/>
            <a:r>
              <a:rPr lang="en-US" dirty="0"/>
              <a:t>CMM 262 Winter 2022</a:t>
            </a:r>
          </a:p>
        </p:txBody>
      </p:sp>
      <p:pic>
        <p:nvPicPr>
          <p:cNvPr id="5" name="Picture 4">
            <a:extLst>
              <a:ext uri="{FF2B5EF4-FFF2-40B4-BE49-F238E27FC236}">
                <a16:creationId xmlns:a16="http://schemas.microsoft.com/office/drawing/2014/main" id="{9099F643-2090-2549-A1C8-A8529CCFA234}"/>
              </a:ext>
            </a:extLst>
          </p:cNvPr>
          <p:cNvPicPr>
            <a:picLocks noChangeAspect="1"/>
          </p:cNvPicPr>
          <p:nvPr/>
        </p:nvPicPr>
        <p:blipFill>
          <a:blip r:embed="rId3"/>
          <a:stretch>
            <a:fillRect/>
          </a:stretch>
        </p:blipFill>
        <p:spPr>
          <a:xfrm>
            <a:off x="3038168" y="1308809"/>
            <a:ext cx="5884654" cy="2832448"/>
          </a:xfrm>
          <a:prstGeom prst="rect">
            <a:avLst/>
          </a:prstGeom>
        </p:spPr>
      </p:pic>
    </p:spTree>
    <p:extLst>
      <p:ext uri="{BB962C8B-B14F-4D97-AF65-F5344CB8AC3E}">
        <p14:creationId xmlns:p14="http://schemas.microsoft.com/office/powerpoint/2010/main" val="256053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0849-0A5A-FF42-948A-E4CD4E50704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Break: 5 min</a:t>
            </a:r>
          </a:p>
        </p:txBody>
      </p:sp>
      <p:sp>
        <p:nvSpPr>
          <p:cNvPr id="4" name="Footer Placeholder 3">
            <a:extLst>
              <a:ext uri="{FF2B5EF4-FFF2-40B4-BE49-F238E27FC236}">
                <a16:creationId xmlns:a16="http://schemas.microsoft.com/office/drawing/2014/main" id="{94F78E25-7B37-7E4C-A84E-85E0A1A70CE3}"/>
              </a:ext>
            </a:extLst>
          </p:cNvPr>
          <p:cNvSpPr>
            <a:spLocks noGrp="1"/>
          </p:cNvSpPr>
          <p:nvPr>
            <p:ph type="ftr" sz="quarter" idx="11"/>
          </p:nvPr>
        </p:nvSpPr>
        <p:spPr>
          <a:xfrm>
            <a:off x="0" y="6492875"/>
            <a:ext cx="4114800" cy="365125"/>
          </a:xfrm>
        </p:spPr>
        <p:txBody>
          <a:bodyPr/>
          <a:lstStyle/>
          <a:p>
            <a:pPr algn="l"/>
            <a:r>
              <a:rPr lang="en-US" dirty="0"/>
              <a:t>CMM 262 Winter 2022</a:t>
            </a:r>
          </a:p>
        </p:txBody>
      </p:sp>
      <p:pic>
        <p:nvPicPr>
          <p:cNvPr id="5" name="Picture 4">
            <a:extLst>
              <a:ext uri="{FF2B5EF4-FFF2-40B4-BE49-F238E27FC236}">
                <a16:creationId xmlns:a16="http://schemas.microsoft.com/office/drawing/2014/main" id="{28F5E943-2970-E648-A331-1E934A5A7100}"/>
              </a:ext>
            </a:extLst>
          </p:cNvPr>
          <p:cNvPicPr>
            <a:picLocks noChangeAspect="1"/>
          </p:cNvPicPr>
          <p:nvPr/>
        </p:nvPicPr>
        <p:blipFill>
          <a:blip r:embed="rId2"/>
          <a:stretch>
            <a:fillRect/>
          </a:stretch>
        </p:blipFill>
        <p:spPr>
          <a:xfrm>
            <a:off x="3774141" y="1537775"/>
            <a:ext cx="4903693" cy="5108014"/>
          </a:xfrm>
          <a:prstGeom prst="rect">
            <a:avLst/>
          </a:prstGeom>
        </p:spPr>
      </p:pic>
    </p:spTree>
    <p:extLst>
      <p:ext uri="{BB962C8B-B14F-4D97-AF65-F5344CB8AC3E}">
        <p14:creationId xmlns:p14="http://schemas.microsoft.com/office/powerpoint/2010/main" val="292926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41F4-F582-447C-AA59-715B9C71833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DESeq2 and </a:t>
            </a:r>
            <a:r>
              <a:rPr lang="en-US" dirty="0" err="1">
                <a:latin typeface="Arial" panose="020B0604020202020204" pitchFamily="34" charset="0"/>
                <a:cs typeface="Arial" panose="020B0604020202020204" pitchFamily="34" charset="0"/>
              </a:rPr>
              <a:t>EdgeR</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ACE9CBD-C34F-4922-A5B1-9932C0E0F04E}"/>
              </a:ext>
            </a:extLst>
          </p:cNvPr>
          <p:cNvSpPr>
            <a:spLocks noGrp="1"/>
          </p:cNvSpPr>
          <p:nvPr>
            <p:ph idx="1"/>
          </p:nvPr>
        </p:nvSpPr>
        <p:spPr>
          <a:xfrm>
            <a:off x="705970" y="1690688"/>
            <a:ext cx="10780059" cy="5014445"/>
          </a:xfrm>
        </p:spPr>
        <p:txBody>
          <a:bodyPr>
            <a:normAutofit/>
          </a:bodyPr>
          <a:lstStyle/>
          <a:p>
            <a:r>
              <a:rPr lang="en-US" dirty="0">
                <a:latin typeface="Arial" panose="020B0604020202020204" pitchFamily="34" charset="0"/>
                <a:cs typeface="Arial" panose="020B0604020202020204" pitchFamily="34" charset="0"/>
              </a:rPr>
              <a:t>Programs for differential gene expression (DE) analysis</a:t>
            </a:r>
          </a:p>
          <a:p>
            <a:pPr lvl="1"/>
            <a:r>
              <a:rPr lang="en-US" dirty="0">
                <a:latin typeface="Arial" panose="020B0604020202020204" pitchFamily="34" charset="0"/>
                <a:cs typeface="Arial" panose="020B0604020202020204" pitchFamily="34" charset="0"/>
              </a:rPr>
              <a:t>Utilizes negative binomial model to model distribution of each gene</a:t>
            </a:r>
          </a:p>
          <a:p>
            <a:pPr lvl="1"/>
            <a:r>
              <a:rPr lang="en-US" dirty="0">
                <a:latin typeface="Arial" panose="020B0604020202020204" pitchFamily="34" charset="0"/>
                <a:cs typeface="Arial" panose="020B0604020202020204" pitchFamily="34" charset="0"/>
              </a:rPr>
              <a:t>Assumes that most genes are not DE</a:t>
            </a:r>
          </a:p>
          <a:p>
            <a:pPr marL="457200" lvl="1"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Extensive documentation and examples available online</a:t>
            </a:r>
          </a:p>
          <a:p>
            <a:pPr lvl="1"/>
            <a:r>
              <a:rPr lang="en-US" sz="1900" dirty="0">
                <a:latin typeface="Arial" panose="020B0604020202020204" pitchFamily="34" charset="0"/>
                <a:cs typeface="Arial" panose="020B0604020202020204" pitchFamily="34" charset="0"/>
              </a:rPr>
              <a:t>Documentation: https://bioconductor.org/packages/release/bioc/manuals/DESeq2/man/DESeq2.pdf</a:t>
            </a:r>
          </a:p>
          <a:p>
            <a:pPr lvl="1"/>
            <a:r>
              <a:rPr lang="en-US" sz="1900" dirty="0">
                <a:latin typeface="Arial" panose="020B0604020202020204" pitchFamily="34" charset="0"/>
                <a:cs typeface="Arial" panose="020B0604020202020204" pitchFamily="34" charset="0"/>
                <a:hlinkClick r:id="rId3"/>
              </a:rPr>
              <a:t>https://www.bioconductor.org/packages/release/bioc/vignettes/edgeR/inst/doc/edgeRUsersGuide.pdf</a:t>
            </a:r>
            <a:endParaRPr lang="en-US" sz="1900" dirty="0">
              <a:latin typeface="Arial" panose="020B0604020202020204" pitchFamily="34" charset="0"/>
              <a:cs typeface="Arial" panose="020B0604020202020204" pitchFamily="34" charset="0"/>
            </a:endParaRPr>
          </a:p>
          <a:p>
            <a:pPr lvl="1"/>
            <a:endParaRPr lang="en-US" sz="1900" dirty="0">
              <a:latin typeface="Arial" panose="020B0604020202020204" pitchFamily="34" charset="0"/>
              <a:cs typeface="Arial" panose="020B0604020202020204" pitchFamily="34" charset="0"/>
            </a:endParaRPr>
          </a:p>
          <a:p>
            <a:pPr lvl="1"/>
            <a:r>
              <a:rPr lang="en-US" sz="1900" dirty="0">
                <a:latin typeface="Arial" panose="020B0604020202020204" pitchFamily="34" charset="0"/>
                <a:cs typeface="Arial" panose="020B0604020202020204" pitchFamily="34" charset="0"/>
              </a:rPr>
              <a:t>Examples: https://bioconductor.org/packages/release/bioc/vignettes/DESeq2/inst/doc/DESeq2.html</a:t>
            </a:r>
          </a:p>
          <a:p>
            <a:pPr lvl="1"/>
            <a:r>
              <a:rPr lang="en-US" sz="1900" dirty="0">
                <a:latin typeface="Arial" panose="020B0604020202020204" pitchFamily="34" charset="0"/>
                <a:cs typeface="Arial" panose="020B0604020202020204" pitchFamily="34" charset="0"/>
                <a:hlinkClick r:id="rId4"/>
              </a:rPr>
              <a:t>https://www.ncbi.nlm.nih.gov/pmc/articles/PMC4937821/pdf/f1000research-5-18347.pdf</a:t>
            </a:r>
            <a:endParaRPr lang="en-US" sz="1900" dirty="0">
              <a:latin typeface="Arial" panose="020B0604020202020204" pitchFamily="34" charset="0"/>
              <a:cs typeface="Arial" panose="020B0604020202020204" pitchFamily="34" charset="0"/>
            </a:endParaRPr>
          </a:p>
          <a:p>
            <a:pPr lvl="1"/>
            <a:endParaRPr lang="en-US" sz="19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AC15BD8-D839-0042-BE6E-7EF6F84A5B97}"/>
              </a:ext>
            </a:extLst>
          </p:cNvPr>
          <p:cNvSpPr>
            <a:spLocks noGrp="1"/>
          </p:cNvSpPr>
          <p:nvPr>
            <p:ph type="ftr" sz="quarter" idx="11"/>
          </p:nvPr>
        </p:nvSpPr>
        <p:spPr>
          <a:xfrm>
            <a:off x="0" y="6492875"/>
            <a:ext cx="4114800" cy="365125"/>
          </a:xfrm>
        </p:spPr>
        <p:txBody>
          <a:bodyPr/>
          <a:lstStyle/>
          <a:p>
            <a:pPr algn="l"/>
            <a:r>
              <a:rPr lang="en-US" dirty="0"/>
              <a:t>CMM 262 Winter 2022</a:t>
            </a:r>
          </a:p>
        </p:txBody>
      </p:sp>
    </p:spTree>
    <p:extLst>
      <p:ext uri="{BB962C8B-B14F-4D97-AF65-F5344CB8AC3E}">
        <p14:creationId xmlns:p14="http://schemas.microsoft.com/office/powerpoint/2010/main" val="1114437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3101-210C-3949-BAC4-54221DF30AD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Negative binomial distribution</a:t>
            </a:r>
          </a:p>
        </p:txBody>
      </p:sp>
      <p:sp>
        <p:nvSpPr>
          <p:cNvPr id="4" name="Footer Placeholder 3">
            <a:extLst>
              <a:ext uri="{FF2B5EF4-FFF2-40B4-BE49-F238E27FC236}">
                <a16:creationId xmlns:a16="http://schemas.microsoft.com/office/drawing/2014/main" id="{5D48F423-91E3-8145-BDF3-A27A51CBF4AE}"/>
              </a:ext>
            </a:extLst>
          </p:cNvPr>
          <p:cNvSpPr>
            <a:spLocks noGrp="1"/>
          </p:cNvSpPr>
          <p:nvPr>
            <p:ph type="ftr" sz="quarter" idx="11"/>
          </p:nvPr>
        </p:nvSpPr>
        <p:spPr>
          <a:xfrm>
            <a:off x="0" y="6492875"/>
            <a:ext cx="4114800" cy="365125"/>
          </a:xfrm>
        </p:spPr>
        <p:txBody>
          <a:bodyPr/>
          <a:lstStyle/>
          <a:p>
            <a:pPr algn="l"/>
            <a:r>
              <a:rPr lang="en-US" dirty="0"/>
              <a:t>CMM 262 Winter 2022</a:t>
            </a:r>
          </a:p>
        </p:txBody>
      </p:sp>
      <p:pic>
        <p:nvPicPr>
          <p:cNvPr id="5" name="Picture 4">
            <a:extLst>
              <a:ext uri="{FF2B5EF4-FFF2-40B4-BE49-F238E27FC236}">
                <a16:creationId xmlns:a16="http://schemas.microsoft.com/office/drawing/2014/main" id="{4FEC1295-7F66-5843-81A5-664B6E9C4085}"/>
              </a:ext>
            </a:extLst>
          </p:cNvPr>
          <p:cNvPicPr>
            <a:picLocks noChangeAspect="1"/>
          </p:cNvPicPr>
          <p:nvPr/>
        </p:nvPicPr>
        <p:blipFill rotWithShape="1">
          <a:blip r:embed="rId3"/>
          <a:srcRect t="35851" r="34198" b="32493"/>
          <a:stretch/>
        </p:blipFill>
        <p:spPr>
          <a:xfrm>
            <a:off x="2610238" y="1826402"/>
            <a:ext cx="5636101" cy="1325563"/>
          </a:xfrm>
          <a:prstGeom prst="rect">
            <a:avLst/>
          </a:prstGeom>
        </p:spPr>
      </p:pic>
      <p:pic>
        <p:nvPicPr>
          <p:cNvPr id="7" name="Picture 6">
            <a:extLst>
              <a:ext uri="{FF2B5EF4-FFF2-40B4-BE49-F238E27FC236}">
                <a16:creationId xmlns:a16="http://schemas.microsoft.com/office/drawing/2014/main" id="{D98232DE-ACE9-8944-94F9-937E7791AAC4}"/>
              </a:ext>
            </a:extLst>
          </p:cNvPr>
          <p:cNvPicPr>
            <a:picLocks noChangeAspect="1"/>
          </p:cNvPicPr>
          <p:nvPr/>
        </p:nvPicPr>
        <p:blipFill rotWithShape="1">
          <a:blip r:embed="rId4"/>
          <a:srcRect r="18698" b="75323"/>
          <a:stretch/>
        </p:blipFill>
        <p:spPr>
          <a:xfrm>
            <a:off x="3658755" y="3287679"/>
            <a:ext cx="3894667" cy="670143"/>
          </a:xfrm>
          <a:prstGeom prst="rect">
            <a:avLst/>
          </a:prstGeom>
        </p:spPr>
      </p:pic>
      <p:pic>
        <p:nvPicPr>
          <p:cNvPr id="8" name="Picture 7">
            <a:extLst>
              <a:ext uri="{FF2B5EF4-FFF2-40B4-BE49-F238E27FC236}">
                <a16:creationId xmlns:a16="http://schemas.microsoft.com/office/drawing/2014/main" id="{6F29F931-2257-6C44-8F8B-71AA48641F63}"/>
              </a:ext>
            </a:extLst>
          </p:cNvPr>
          <p:cNvPicPr>
            <a:picLocks noChangeAspect="1"/>
          </p:cNvPicPr>
          <p:nvPr/>
        </p:nvPicPr>
        <p:blipFill rotWithShape="1">
          <a:blip r:embed="rId4"/>
          <a:srcRect t="30274" r="51821" b="41114"/>
          <a:stretch/>
        </p:blipFill>
        <p:spPr>
          <a:xfrm>
            <a:off x="4724207" y="5772336"/>
            <a:ext cx="2269261" cy="764002"/>
          </a:xfrm>
          <a:prstGeom prst="rect">
            <a:avLst/>
          </a:prstGeom>
        </p:spPr>
      </p:pic>
      <p:pic>
        <p:nvPicPr>
          <p:cNvPr id="9" name="Picture 8">
            <a:extLst>
              <a:ext uri="{FF2B5EF4-FFF2-40B4-BE49-F238E27FC236}">
                <a16:creationId xmlns:a16="http://schemas.microsoft.com/office/drawing/2014/main" id="{15EA002B-79CF-1849-B054-3233FD5465E6}"/>
              </a:ext>
            </a:extLst>
          </p:cNvPr>
          <p:cNvPicPr>
            <a:picLocks noChangeAspect="1"/>
          </p:cNvPicPr>
          <p:nvPr/>
        </p:nvPicPr>
        <p:blipFill rotWithShape="1">
          <a:blip r:embed="rId3"/>
          <a:srcRect t="65376" r="34198"/>
          <a:stretch/>
        </p:blipFill>
        <p:spPr>
          <a:xfrm>
            <a:off x="2788037" y="4209690"/>
            <a:ext cx="5636101" cy="1449877"/>
          </a:xfrm>
          <a:prstGeom prst="rect">
            <a:avLst/>
          </a:prstGeom>
        </p:spPr>
      </p:pic>
      <p:sp>
        <p:nvSpPr>
          <p:cNvPr id="10" name="TextBox 9">
            <a:extLst>
              <a:ext uri="{FF2B5EF4-FFF2-40B4-BE49-F238E27FC236}">
                <a16:creationId xmlns:a16="http://schemas.microsoft.com/office/drawing/2014/main" id="{8F75EB4B-ABA6-6943-AE64-B4F41A0FFCED}"/>
              </a:ext>
            </a:extLst>
          </p:cNvPr>
          <p:cNvSpPr txBox="1"/>
          <p:nvPr/>
        </p:nvSpPr>
        <p:spPr>
          <a:xfrm>
            <a:off x="8424138" y="2048933"/>
            <a:ext cx="258252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Poisson</a:t>
            </a:r>
          </a:p>
        </p:txBody>
      </p:sp>
      <p:sp>
        <p:nvSpPr>
          <p:cNvPr id="11" name="TextBox 10">
            <a:extLst>
              <a:ext uri="{FF2B5EF4-FFF2-40B4-BE49-F238E27FC236}">
                <a16:creationId xmlns:a16="http://schemas.microsoft.com/office/drawing/2014/main" id="{444DCCD7-9E6F-AC4D-84B1-DDB85EBCA39B}"/>
              </a:ext>
            </a:extLst>
          </p:cNvPr>
          <p:cNvSpPr txBox="1"/>
          <p:nvPr/>
        </p:nvSpPr>
        <p:spPr>
          <a:xfrm>
            <a:off x="8441070" y="4500203"/>
            <a:ext cx="258252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Negative binomial</a:t>
            </a:r>
          </a:p>
        </p:txBody>
      </p:sp>
    </p:spTree>
    <p:extLst>
      <p:ext uri="{BB962C8B-B14F-4D97-AF65-F5344CB8AC3E}">
        <p14:creationId xmlns:p14="http://schemas.microsoft.com/office/powerpoint/2010/main" val="116943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C15F-C4EA-4448-9887-5CB68EF07006}"/>
              </a:ext>
            </a:extLst>
          </p:cNvPr>
          <p:cNvSpPr>
            <a:spLocks noGrp="1"/>
          </p:cNvSpPr>
          <p:nvPr>
            <p:ph type="title"/>
          </p:nvPr>
        </p:nvSpPr>
        <p:spPr>
          <a:xfrm>
            <a:off x="838200" y="365126"/>
            <a:ext cx="10515600" cy="1088810"/>
          </a:xfrm>
        </p:spPr>
        <p:txBody>
          <a:bodyPr/>
          <a:lstStyle/>
          <a:p>
            <a:r>
              <a:rPr lang="en-US" dirty="0">
                <a:latin typeface="Arial" panose="020B0604020202020204" pitchFamily="34" charset="0"/>
                <a:cs typeface="Arial" panose="020B0604020202020204" pitchFamily="34" charset="0"/>
              </a:rPr>
              <a:t>Dispersion</a:t>
            </a:r>
          </a:p>
        </p:txBody>
      </p:sp>
      <p:sp>
        <p:nvSpPr>
          <p:cNvPr id="3" name="Content Placeholder 2">
            <a:extLst>
              <a:ext uri="{FF2B5EF4-FFF2-40B4-BE49-F238E27FC236}">
                <a16:creationId xmlns:a16="http://schemas.microsoft.com/office/drawing/2014/main" id="{B7711515-C8C3-4DE8-95F8-2ACC8089A421}"/>
              </a:ext>
            </a:extLst>
          </p:cNvPr>
          <p:cNvSpPr>
            <a:spLocks noGrp="1"/>
          </p:cNvSpPr>
          <p:nvPr>
            <p:ph idx="1"/>
          </p:nvPr>
        </p:nvSpPr>
        <p:spPr>
          <a:xfrm>
            <a:off x="4708847" y="2840109"/>
            <a:ext cx="7025953" cy="3652760"/>
          </a:xfrm>
        </p:spPr>
        <p:txBody>
          <a:bodyPr>
            <a:normAutofit/>
          </a:bodyPr>
          <a:lstStyle/>
          <a:p>
            <a:r>
              <a:rPr lang="en-US" sz="2000" dirty="0">
                <a:latin typeface="Arial" panose="020B0604020202020204" pitchFamily="34" charset="0"/>
                <a:cs typeface="Arial" panose="020B0604020202020204" pitchFamily="34" charset="0"/>
              </a:rPr>
              <a:t>Dispersion is a measure of the spread or variability in the data</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Biological Data is often ‘</a:t>
            </a:r>
            <a:r>
              <a:rPr lang="en-US" sz="2000" dirty="0" err="1">
                <a:latin typeface="Arial" panose="020B0604020202020204" pitchFamily="34" charset="0"/>
                <a:cs typeface="Arial" panose="020B0604020202020204" pitchFamily="34" charset="0"/>
              </a:rPr>
              <a:t>overdispersed</a:t>
            </a:r>
            <a:r>
              <a:rPr lang="en-US" sz="2000" dirty="0">
                <a:latin typeface="Arial" panose="020B0604020202020204" pitchFamily="34" charset="0"/>
                <a:cs typeface="Arial" panose="020B0604020202020204" pitchFamily="34" charset="0"/>
              </a:rPr>
              <a:t>’. With increasing mean the variance grows disproportionally</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Negative binomial model can account for this overdispersion</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D996BDE-453A-442C-83E7-0380CB20807E}"/>
              </a:ext>
            </a:extLst>
          </p:cNvPr>
          <p:cNvPicPr>
            <a:picLocks noChangeAspect="1"/>
          </p:cNvPicPr>
          <p:nvPr/>
        </p:nvPicPr>
        <p:blipFill>
          <a:blip r:embed="rId3"/>
          <a:stretch>
            <a:fillRect/>
          </a:stretch>
        </p:blipFill>
        <p:spPr>
          <a:xfrm>
            <a:off x="226656" y="2759903"/>
            <a:ext cx="3830960" cy="3562503"/>
          </a:xfrm>
          <a:prstGeom prst="rect">
            <a:avLst/>
          </a:prstGeom>
        </p:spPr>
      </p:pic>
      <p:grpSp>
        <p:nvGrpSpPr>
          <p:cNvPr id="11" name="Group 10">
            <a:extLst>
              <a:ext uri="{FF2B5EF4-FFF2-40B4-BE49-F238E27FC236}">
                <a16:creationId xmlns:a16="http://schemas.microsoft.com/office/drawing/2014/main" id="{41C0491A-5437-8C43-9867-1C6942E7E014}"/>
              </a:ext>
            </a:extLst>
          </p:cNvPr>
          <p:cNvGrpSpPr/>
          <p:nvPr/>
        </p:nvGrpSpPr>
        <p:grpSpPr>
          <a:xfrm>
            <a:off x="838131" y="1639780"/>
            <a:ext cx="3870716" cy="1200329"/>
            <a:chOff x="6056244" y="3429000"/>
            <a:chExt cx="3870716" cy="1200329"/>
          </a:xfrm>
        </p:grpSpPr>
        <p:sp>
          <p:nvSpPr>
            <p:cNvPr id="12" name="TextBox 11">
              <a:extLst>
                <a:ext uri="{FF2B5EF4-FFF2-40B4-BE49-F238E27FC236}">
                  <a16:creationId xmlns:a16="http://schemas.microsoft.com/office/drawing/2014/main" id="{E7E55F79-A4F1-7E44-8934-6F3E8C8173B2}"/>
                </a:ext>
              </a:extLst>
            </p:cNvPr>
            <p:cNvSpPr txBox="1"/>
            <p:nvPr/>
          </p:nvSpPr>
          <p:spPr>
            <a:xfrm>
              <a:off x="6096000" y="3429000"/>
              <a:ext cx="3830960" cy="1200329"/>
            </a:xfrm>
            <a:prstGeom prst="rect">
              <a:avLst/>
            </a:prstGeom>
            <a:noFill/>
          </p:spPr>
          <p:txBody>
            <a:bodyPr wrap="square" rtlCol="0">
              <a:spAutoFit/>
            </a:bodyPr>
            <a:lstStyle/>
            <a:p>
              <a:r>
                <a:rPr lang="en-US" dirty="0">
                  <a:solidFill>
                    <a:srgbClr val="FFC000"/>
                  </a:solidFill>
                </a:rPr>
                <a:t>- - </a:t>
              </a:r>
              <a:r>
                <a:rPr lang="en-US" dirty="0"/>
                <a:t>: estimate using </a:t>
              </a:r>
              <a:r>
                <a:rPr lang="en-US" dirty="0" err="1"/>
                <a:t>edgeR</a:t>
              </a:r>
              <a:endParaRPr lang="en-US" dirty="0"/>
            </a:p>
            <a:p>
              <a:r>
                <a:rPr lang="en-US" dirty="0"/>
                <a:t>     : fit to real RNA- Seq data</a:t>
              </a:r>
            </a:p>
            <a:p>
              <a:r>
                <a:rPr lang="en-US" dirty="0"/>
                <a:t>     : Poisson variance for each mean</a:t>
              </a:r>
            </a:p>
            <a:p>
              <a:endParaRPr lang="en-US" dirty="0">
                <a:solidFill>
                  <a:srgbClr val="FFC000"/>
                </a:solidFill>
              </a:endParaRPr>
            </a:p>
          </p:txBody>
        </p:sp>
        <p:cxnSp>
          <p:nvCxnSpPr>
            <p:cNvPr id="13" name="Straight Connector 12">
              <a:extLst>
                <a:ext uri="{FF2B5EF4-FFF2-40B4-BE49-F238E27FC236}">
                  <a16:creationId xmlns:a16="http://schemas.microsoft.com/office/drawing/2014/main" id="{BF4F440B-2529-634A-B011-93864A368F70}"/>
                </a:ext>
              </a:extLst>
            </p:cNvPr>
            <p:cNvCxnSpPr/>
            <p:nvPr/>
          </p:nvCxnSpPr>
          <p:spPr>
            <a:xfrm>
              <a:off x="6056244" y="3896139"/>
              <a:ext cx="37246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05E45-CAF7-D247-A2DD-998BAAA96023}"/>
                </a:ext>
              </a:extLst>
            </p:cNvPr>
            <p:cNvCxnSpPr/>
            <p:nvPr/>
          </p:nvCxnSpPr>
          <p:spPr>
            <a:xfrm>
              <a:off x="6056244" y="4194313"/>
              <a:ext cx="37246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B6241067-4E99-794C-8A19-EC59E1FB1958}"/>
              </a:ext>
            </a:extLst>
          </p:cNvPr>
          <p:cNvPicPr>
            <a:picLocks noChangeAspect="1"/>
          </p:cNvPicPr>
          <p:nvPr/>
        </p:nvPicPr>
        <p:blipFill>
          <a:blip r:embed="rId4"/>
          <a:stretch>
            <a:fillRect/>
          </a:stretch>
        </p:blipFill>
        <p:spPr>
          <a:xfrm>
            <a:off x="4708847" y="1453936"/>
            <a:ext cx="5308600" cy="1054100"/>
          </a:xfrm>
          <a:prstGeom prst="rect">
            <a:avLst/>
          </a:prstGeom>
        </p:spPr>
      </p:pic>
    </p:spTree>
    <p:extLst>
      <p:ext uri="{BB962C8B-B14F-4D97-AF65-F5344CB8AC3E}">
        <p14:creationId xmlns:p14="http://schemas.microsoft.com/office/powerpoint/2010/main" val="249335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6876-2550-9B4F-94E2-C9ED7656734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Lecture Overview</a:t>
            </a:r>
          </a:p>
        </p:txBody>
      </p:sp>
      <p:sp>
        <p:nvSpPr>
          <p:cNvPr id="3" name="Content Placeholder 2">
            <a:extLst>
              <a:ext uri="{FF2B5EF4-FFF2-40B4-BE49-F238E27FC236}">
                <a16:creationId xmlns:a16="http://schemas.microsoft.com/office/drawing/2014/main" id="{D0D15761-1052-1A41-8E6A-DD0C7171FE31}"/>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Exercise: Read normalization: CPM, RPKM, TPM </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DESeq2 and </a:t>
            </a:r>
            <a:r>
              <a:rPr lang="en-US" dirty="0" err="1">
                <a:latin typeface="Arial" panose="020B0604020202020204" pitchFamily="34" charset="0"/>
                <a:cs typeface="Arial" panose="020B0604020202020204" pitchFamily="34" charset="0"/>
              </a:rPr>
              <a:t>edgeR</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Small RNA-Seq: Extracellular RNA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Exercise: Small RNA-Seq analysis using DESeq2 and </a:t>
            </a:r>
            <a:r>
              <a:rPr lang="en-US" dirty="0" err="1">
                <a:latin typeface="Arial" panose="020B0604020202020204" pitchFamily="34" charset="0"/>
                <a:cs typeface="Arial" panose="020B0604020202020204" pitchFamily="34" charset="0"/>
              </a:rPr>
              <a:t>EdgeR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31B5FD5C-C4E4-2F43-A8AD-325393C5C0B8}"/>
              </a:ext>
            </a:extLst>
          </p:cNvPr>
          <p:cNvSpPr>
            <a:spLocks noGrp="1"/>
          </p:cNvSpPr>
          <p:nvPr>
            <p:ph type="ftr" sz="quarter" idx="11"/>
          </p:nvPr>
        </p:nvSpPr>
        <p:spPr>
          <a:xfrm>
            <a:off x="0" y="6387042"/>
            <a:ext cx="4114800" cy="365125"/>
          </a:xfrm>
        </p:spPr>
        <p:txBody>
          <a:bodyPr/>
          <a:lstStyle/>
          <a:p>
            <a:pPr algn="l"/>
            <a:r>
              <a:rPr lang="en-US" dirty="0"/>
              <a:t>CMM 262 Winter 2022</a:t>
            </a:r>
          </a:p>
        </p:txBody>
      </p:sp>
    </p:spTree>
    <p:extLst>
      <p:ext uri="{BB962C8B-B14F-4D97-AF65-F5344CB8AC3E}">
        <p14:creationId xmlns:p14="http://schemas.microsoft.com/office/powerpoint/2010/main" val="3881733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8871AA-62CC-AD4C-9153-7137B2511664}"/>
              </a:ext>
            </a:extLst>
          </p:cNvPr>
          <p:cNvGrpSpPr/>
          <p:nvPr/>
        </p:nvGrpSpPr>
        <p:grpSpPr>
          <a:xfrm>
            <a:off x="2263266" y="1207114"/>
            <a:ext cx="7874574" cy="5302082"/>
            <a:chOff x="2263266" y="1207114"/>
            <a:chExt cx="7874574" cy="5302082"/>
          </a:xfrm>
        </p:grpSpPr>
        <p:pic>
          <p:nvPicPr>
            <p:cNvPr id="3074" name="Picture 2">
              <a:extLst>
                <a:ext uri="{FF2B5EF4-FFF2-40B4-BE49-F238E27FC236}">
                  <a16:creationId xmlns:a16="http://schemas.microsoft.com/office/drawing/2014/main" id="{88B534A4-FC84-164A-B936-45956BDC6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266" y="1207114"/>
              <a:ext cx="7874574" cy="530208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EE6443-5CD9-D944-A31F-45380D2DB548}"/>
                </a:ext>
              </a:extLst>
            </p:cNvPr>
            <p:cNvSpPr/>
            <p:nvPr/>
          </p:nvSpPr>
          <p:spPr>
            <a:xfrm>
              <a:off x="7279759" y="3858155"/>
              <a:ext cx="2393630" cy="109885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D6393A5-053E-E843-ADCD-BFCF556835F5}"/>
                </a:ext>
              </a:extLst>
            </p:cNvPr>
            <p:cNvSpPr/>
            <p:nvPr/>
          </p:nvSpPr>
          <p:spPr>
            <a:xfrm>
              <a:off x="7279759" y="4539026"/>
              <a:ext cx="257763" cy="94999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EF829B71-68F6-F64A-A90C-2DFBB7946DAD}"/>
              </a:ext>
            </a:extLst>
          </p:cNvPr>
          <p:cNvSpPr>
            <a:spLocks noGrp="1"/>
          </p:cNvSpPr>
          <p:nvPr>
            <p:ph type="ftr" sz="quarter" idx="11"/>
          </p:nvPr>
        </p:nvSpPr>
        <p:spPr>
          <a:xfrm>
            <a:off x="0" y="6492874"/>
            <a:ext cx="4114800" cy="365125"/>
          </a:xfrm>
        </p:spPr>
        <p:txBody>
          <a:bodyPr/>
          <a:lstStyle/>
          <a:p>
            <a:pPr algn="l"/>
            <a:r>
              <a:rPr lang="en-US" dirty="0"/>
              <a:t>CMM 262 Winter 2022</a:t>
            </a:r>
          </a:p>
        </p:txBody>
      </p:sp>
      <p:sp>
        <p:nvSpPr>
          <p:cNvPr id="8" name="Title 1">
            <a:extLst>
              <a:ext uri="{FF2B5EF4-FFF2-40B4-BE49-F238E27FC236}">
                <a16:creationId xmlns:a16="http://schemas.microsoft.com/office/drawing/2014/main" id="{B94F3167-AB84-D542-B0DC-26581C3C0460}"/>
              </a:ext>
            </a:extLst>
          </p:cNvPr>
          <p:cNvSpPr>
            <a:spLocks noGrp="1"/>
          </p:cNvSpPr>
          <p:nvPr>
            <p:ph type="title"/>
          </p:nvPr>
        </p:nvSpPr>
        <p:spPr>
          <a:xfrm>
            <a:off x="838200" y="365126"/>
            <a:ext cx="10515600" cy="859803"/>
          </a:xfrm>
        </p:spPr>
        <p:txBody>
          <a:bodyPr>
            <a:normAutofit/>
          </a:bodyPr>
          <a:lstStyle/>
          <a:p>
            <a:r>
              <a:rPr lang="en-US" sz="3600" dirty="0">
                <a:latin typeface="Arial" panose="020B0604020202020204" pitchFamily="34" charset="0"/>
                <a:cs typeface="Arial" panose="020B0604020202020204" pitchFamily="34" charset="0"/>
              </a:rPr>
              <a:t>RNA-Seq</a:t>
            </a:r>
          </a:p>
        </p:txBody>
      </p:sp>
      <p:pic>
        <p:nvPicPr>
          <p:cNvPr id="3" name="Picture 2">
            <a:extLst>
              <a:ext uri="{FF2B5EF4-FFF2-40B4-BE49-F238E27FC236}">
                <a16:creationId xmlns:a16="http://schemas.microsoft.com/office/drawing/2014/main" id="{9A1042FB-697D-9148-ABC0-C1D4D73EA0DC}"/>
              </a:ext>
            </a:extLst>
          </p:cNvPr>
          <p:cNvPicPr>
            <a:picLocks noChangeAspect="1"/>
          </p:cNvPicPr>
          <p:nvPr/>
        </p:nvPicPr>
        <p:blipFill>
          <a:blip r:embed="rId4"/>
          <a:stretch>
            <a:fillRect/>
          </a:stretch>
        </p:blipFill>
        <p:spPr>
          <a:xfrm>
            <a:off x="7533236" y="1835403"/>
            <a:ext cx="1886676" cy="371359"/>
          </a:xfrm>
          <a:prstGeom prst="rect">
            <a:avLst/>
          </a:prstGeom>
        </p:spPr>
      </p:pic>
      <p:pic>
        <p:nvPicPr>
          <p:cNvPr id="13" name="Picture 12">
            <a:extLst>
              <a:ext uri="{FF2B5EF4-FFF2-40B4-BE49-F238E27FC236}">
                <a16:creationId xmlns:a16="http://schemas.microsoft.com/office/drawing/2014/main" id="{30E8CD67-E995-2047-B0DA-8EDAE455B7B1}"/>
              </a:ext>
            </a:extLst>
          </p:cNvPr>
          <p:cNvPicPr>
            <a:picLocks noChangeAspect="1"/>
          </p:cNvPicPr>
          <p:nvPr/>
        </p:nvPicPr>
        <p:blipFill>
          <a:blip r:embed="rId5"/>
          <a:stretch>
            <a:fillRect/>
          </a:stretch>
        </p:blipFill>
        <p:spPr>
          <a:xfrm>
            <a:off x="7551021" y="2627740"/>
            <a:ext cx="1256297" cy="371359"/>
          </a:xfrm>
          <a:prstGeom prst="rect">
            <a:avLst/>
          </a:prstGeom>
        </p:spPr>
      </p:pic>
      <p:pic>
        <p:nvPicPr>
          <p:cNvPr id="5" name="Picture 4">
            <a:extLst>
              <a:ext uri="{FF2B5EF4-FFF2-40B4-BE49-F238E27FC236}">
                <a16:creationId xmlns:a16="http://schemas.microsoft.com/office/drawing/2014/main" id="{3C5F6F36-76CD-E747-A115-17C1CB068D1D}"/>
              </a:ext>
            </a:extLst>
          </p:cNvPr>
          <p:cNvPicPr>
            <a:picLocks noChangeAspect="1"/>
          </p:cNvPicPr>
          <p:nvPr/>
        </p:nvPicPr>
        <p:blipFill>
          <a:blip r:embed="rId6"/>
          <a:stretch>
            <a:fillRect/>
          </a:stretch>
        </p:blipFill>
        <p:spPr>
          <a:xfrm>
            <a:off x="7591992" y="4373759"/>
            <a:ext cx="1102830" cy="411504"/>
          </a:xfrm>
          <a:prstGeom prst="rect">
            <a:avLst/>
          </a:prstGeom>
        </p:spPr>
      </p:pic>
      <p:pic>
        <p:nvPicPr>
          <p:cNvPr id="14" name="Picture 13">
            <a:extLst>
              <a:ext uri="{FF2B5EF4-FFF2-40B4-BE49-F238E27FC236}">
                <a16:creationId xmlns:a16="http://schemas.microsoft.com/office/drawing/2014/main" id="{53865854-E80C-1446-8476-A481D6C9EA7E}"/>
              </a:ext>
            </a:extLst>
          </p:cNvPr>
          <p:cNvPicPr>
            <a:picLocks noChangeAspect="1"/>
          </p:cNvPicPr>
          <p:nvPr/>
        </p:nvPicPr>
        <p:blipFill>
          <a:blip r:embed="rId7"/>
          <a:stretch>
            <a:fillRect/>
          </a:stretch>
        </p:blipFill>
        <p:spPr>
          <a:xfrm>
            <a:off x="344224" y="1989720"/>
            <a:ext cx="1574818" cy="1009379"/>
          </a:xfrm>
          <a:prstGeom prst="rect">
            <a:avLst/>
          </a:prstGeom>
        </p:spPr>
      </p:pic>
      <p:pic>
        <p:nvPicPr>
          <p:cNvPr id="15" name="Picture 14">
            <a:extLst>
              <a:ext uri="{FF2B5EF4-FFF2-40B4-BE49-F238E27FC236}">
                <a16:creationId xmlns:a16="http://schemas.microsoft.com/office/drawing/2014/main" id="{C99143FB-36EC-D641-A4A8-62188B1FBDF9}"/>
              </a:ext>
            </a:extLst>
          </p:cNvPr>
          <p:cNvPicPr>
            <a:picLocks noChangeAspect="1"/>
          </p:cNvPicPr>
          <p:nvPr/>
        </p:nvPicPr>
        <p:blipFill>
          <a:blip r:embed="rId8"/>
          <a:stretch>
            <a:fillRect/>
          </a:stretch>
        </p:blipFill>
        <p:spPr>
          <a:xfrm>
            <a:off x="274979" y="3226903"/>
            <a:ext cx="1779181" cy="1263997"/>
          </a:xfrm>
          <a:prstGeom prst="rect">
            <a:avLst/>
          </a:prstGeom>
        </p:spPr>
      </p:pic>
      <p:pic>
        <p:nvPicPr>
          <p:cNvPr id="16" name="Picture 15">
            <a:extLst>
              <a:ext uri="{FF2B5EF4-FFF2-40B4-BE49-F238E27FC236}">
                <a16:creationId xmlns:a16="http://schemas.microsoft.com/office/drawing/2014/main" id="{38358BB5-DF1A-E649-B7CD-6FD0986AC306}"/>
              </a:ext>
            </a:extLst>
          </p:cNvPr>
          <p:cNvPicPr>
            <a:picLocks noChangeAspect="1"/>
          </p:cNvPicPr>
          <p:nvPr/>
        </p:nvPicPr>
        <p:blipFill>
          <a:blip r:embed="rId9"/>
          <a:stretch>
            <a:fillRect/>
          </a:stretch>
        </p:blipFill>
        <p:spPr>
          <a:xfrm>
            <a:off x="418037" y="4620126"/>
            <a:ext cx="1477728" cy="1379621"/>
          </a:xfrm>
          <a:prstGeom prst="rect">
            <a:avLst/>
          </a:prstGeom>
        </p:spPr>
      </p:pic>
      <p:sp>
        <p:nvSpPr>
          <p:cNvPr id="6" name="Rectangle 5">
            <a:extLst>
              <a:ext uri="{FF2B5EF4-FFF2-40B4-BE49-F238E27FC236}">
                <a16:creationId xmlns:a16="http://schemas.microsoft.com/office/drawing/2014/main" id="{C6131B2D-3607-F944-90F8-F840CCD04A89}"/>
              </a:ext>
            </a:extLst>
          </p:cNvPr>
          <p:cNvSpPr/>
          <p:nvPr/>
        </p:nvSpPr>
        <p:spPr>
          <a:xfrm>
            <a:off x="5296447" y="4250474"/>
            <a:ext cx="3672455" cy="78435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72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F266-FBFD-334E-977E-1D9C0A22F39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DESeq2 and </a:t>
            </a:r>
            <a:r>
              <a:rPr lang="en-US" dirty="0" err="1">
                <a:latin typeface="Arial" panose="020B0604020202020204" pitchFamily="34" charset="0"/>
                <a:cs typeface="Arial" panose="020B0604020202020204" pitchFamily="34" charset="0"/>
              </a:rPr>
              <a:t>edgeR</a:t>
            </a:r>
            <a:r>
              <a:rPr lang="en-US" dirty="0">
                <a:latin typeface="Arial" panose="020B0604020202020204" pitchFamily="34" charset="0"/>
                <a:cs typeface="Arial" panose="020B0604020202020204" pitchFamily="34" charset="0"/>
              </a:rPr>
              <a:t>: Long RNA-Seq</a:t>
            </a:r>
          </a:p>
        </p:txBody>
      </p:sp>
      <p:sp>
        <p:nvSpPr>
          <p:cNvPr id="3" name="Content Placeholder 2">
            <a:extLst>
              <a:ext uri="{FF2B5EF4-FFF2-40B4-BE49-F238E27FC236}">
                <a16:creationId xmlns:a16="http://schemas.microsoft.com/office/drawing/2014/main" id="{7DE78F83-5AFC-1D43-B3D6-8B0407B89B7A}"/>
              </a:ext>
            </a:extLst>
          </p:cNvPr>
          <p:cNvSpPr>
            <a:spLocks noGrp="1"/>
          </p:cNvSpPr>
          <p:nvPr>
            <p:ph idx="1"/>
          </p:nvPr>
        </p:nvSpPr>
        <p:spPr/>
        <p:txBody>
          <a:bodyPr>
            <a:normAutofit fontScale="92500" lnSpcReduction="10000"/>
          </a:bodyPr>
          <a:lstStyle/>
          <a:p>
            <a:r>
              <a:rPr lang="en-US" dirty="0">
                <a:latin typeface="Arial" panose="020B0604020202020204" pitchFamily="34" charset="0"/>
                <a:cs typeface="Arial" panose="020B0604020202020204" pitchFamily="34" charset="0"/>
                <a:hlinkClick r:id="rId3"/>
              </a:rPr>
              <a:t>http://bioconductor.org/packages/release/bioc/vignettes/DESeq2/inst/doc/DESeq2.html</a:t>
            </a:r>
          </a:p>
          <a:p>
            <a:r>
              <a:rPr lang="en-US" dirty="0">
                <a:latin typeface="Arial" panose="020B0604020202020204" pitchFamily="34" charset="0"/>
                <a:cs typeface="Arial" panose="020B0604020202020204" pitchFamily="34" charset="0"/>
                <a:hlinkClick r:id="rId3"/>
              </a:rPr>
              <a:t>https://lashlock.github.io/compbio/R_presentation.html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4"/>
              </a:rPr>
              <a:t>https://genviz.org/module-04-expression/0004/02/01/DifferentialExpression/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5"/>
              </a:rPr>
              <a:t>http://www.nathalievialaneix.eu/doc/html/solution_edgeR-tomato-withcode.html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6"/>
              </a:rPr>
              <a:t>https://web.stanford.edu/class/bios221/labs/rnaseq/lab_4_rnaseq.html</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hlinkClick r:id="rId7"/>
              </a:rPr>
              <a:t>https://www.bioconductor.org/packages/release/bioc/vignettes/edgeR/inst/doc/edgeRUsersGuide.pdf</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F5C389F-F697-7C46-B0CA-F152CA08581C}"/>
              </a:ext>
            </a:extLst>
          </p:cNvPr>
          <p:cNvSpPr>
            <a:spLocks noGrp="1"/>
          </p:cNvSpPr>
          <p:nvPr>
            <p:ph type="ftr" sz="quarter" idx="11"/>
          </p:nvPr>
        </p:nvSpPr>
        <p:spPr>
          <a:xfrm>
            <a:off x="0" y="6492875"/>
            <a:ext cx="4114800" cy="365125"/>
          </a:xfrm>
        </p:spPr>
        <p:txBody>
          <a:bodyPr/>
          <a:lstStyle/>
          <a:p>
            <a:pPr algn="l"/>
            <a:r>
              <a:rPr lang="en-US" dirty="0"/>
              <a:t>CMM 262 Winter 2022</a:t>
            </a:r>
          </a:p>
        </p:txBody>
      </p:sp>
    </p:spTree>
    <p:extLst>
      <p:ext uri="{BB962C8B-B14F-4D97-AF65-F5344CB8AC3E}">
        <p14:creationId xmlns:p14="http://schemas.microsoft.com/office/powerpoint/2010/main" val="960329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8AE7A-130D-A24A-B33F-002D070B2CA7}"/>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Extracellular Small RNA</a:t>
            </a:r>
          </a:p>
        </p:txBody>
      </p:sp>
      <p:grpSp>
        <p:nvGrpSpPr>
          <p:cNvPr id="5" name="Group 4">
            <a:extLst>
              <a:ext uri="{FF2B5EF4-FFF2-40B4-BE49-F238E27FC236}">
                <a16:creationId xmlns:a16="http://schemas.microsoft.com/office/drawing/2014/main" id="{F36F0ED5-D154-7443-8112-CD43732E614D}"/>
              </a:ext>
            </a:extLst>
          </p:cNvPr>
          <p:cNvGrpSpPr/>
          <p:nvPr/>
        </p:nvGrpSpPr>
        <p:grpSpPr>
          <a:xfrm>
            <a:off x="838199" y="1690688"/>
            <a:ext cx="10726272" cy="4374272"/>
            <a:chOff x="838199" y="1690688"/>
            <a:chExt cx="10726272" cy="4374272"/>
          </a:xfrm>
        </p:grpSpPr>
        <p:pic>
          <p:nvPicPr>
            <p:cNvPr id="4" name="Picture 3">
              <a:extLst>
                <a:ext uri="{FF2B5EF4-FFF2-40B4-BE49-F238E27FC236}">
                  <a16:creationId xmlns:a16="http://schemas.microsoft.com/office/drawing/2014/main" id="{3ABDA84E-74B4-A347-BB5C-45074C3FEDE1}"/>
                </a:ext>
              </a:extLst>
            </p:cNvPr>
            <p:cNvPicPr>
              <a:picLocks noChangeAspect="1"/>
            </p:cNvPicPr>
            <p:nvPr/>
          </p:nvPicPr>
          <p:blipFill>
            <a:blip r:embed="rId3"/>
            <a:stretch>
              <a:fillRect/>
            </a:stretch>
          </p:blipFill>
          <p:spPr>
            <a:xfrm>
              <a:off x="838199" y="1690688"/>
              <a:ext cx="10726271" cy="4374272"/>
            </a:xfrm>
            <a:prstGeom prst="rect">
              <a:avLst/>
            </a:prstGeom>
          </p:spPr>
        </p:pic>
        <p:sp>
          <p:nvSpPr>
            <p:cNvPr id="3" name="Rectangle 2">
              <a:extLst>
                <a:ext uri="{FF2B5EF4-FFF2-40B4-BE49-F238E27FC236}">
                  <a16:creationId xmlns:a16="http://schemas.microsoft.com/office/drawing/2014/main" id="{DE123CC2-E836-6C4C-BB2B-0C065C1E45A8}"/>
                </a:ext>
              </a:extLst>
            </p:cNvPr>
            <p:cNvSpPr/>
            <p:nvPr/>
          </p:nvSpPr>
          <p:spPr>
            <a:xfrm>
              <a:off x="5655733" y="3762531"/>
              <a:ext cx="5908738" cy="230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BF7A21B-B9B3-524D-8265-3B1CD89BD6F8}"/>
                </a:ext>
              </a:extLst>
            </p:cNvPr>
            <p:cNvSpPr/>
            <p:nvPr/>
          </p:nvSpPr>
          <p:spPr>
            <a:xfrm>
              <a:off x="5428130" y="4989257"/>
              <a:ext cx="608603" cy="657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ooter Placeholder 7">
            <a:extLst>
              <a:ext uri="{FF2B5EF4-FFF2-40B4-BE49-F238E27FC236}">
                <a16:creationId xmlns:a16="http://schemas.microsoft.com/office/drawing/2014/main" id="{9423F586-D3E2-B046-9D49-B5B6CEF45651}"/>
              </a:ext>
            </a:extLst>
          </p:cNvPr>
          <p:cNvSpPr>
            <a:spLocks noGrp="1"/>
          </p:cNvSpPr>
          <p:nvPr>
            <p:ph type="ftr" sz="quarter" idx="11"/>
          </p:nvPr>
        </p:nvSpPr>
        <p:spPr>
          <a:xfrm>
            <a:off x="0" y="6429216"/>
            <a:ext cx="4114800" cy="365125"/>
          </a:xfrm>
        </p:spPr>
        <p:txBody>
          <a:bodyPr/>
          <a:lstStyle/>
          <a:p>
            <a:pPr algn="l"/>
            <a:r>
              <a:rPr lang="en-US"/>
              <a:t>CMM 262 Winter 2022</a:t>
            </a:r>
          </a:p>
        </p:txBody>
      </p:sp>
      <p:sp>
        <p:nvSpPr>
          <p:cNvPr id="6" name="TextBox 5">
            <a:extLst>
              <a:ext uri="{FF2B5EF4-FFF2-40B4-BE49-F238E27FC236}">
                <a16:creationId xmlns:a16="http://schemas.microsoft.com/office/drawing/2014/main" id="{EB217EF0-5220-254D-9B73-87EE2BDE3220}"/>
              </a:ext>
            </a:extLst>
          </p:cNvPr>
          <p:cNvSpPr txBox="1"/>
          <p:nvPr/>
        </p:nvSpPr>
        <p:spPr>
          <a:xfrm>
            <a:off x="1730326" y="5936566"/>
            <a:ext cx="1983545"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30-10,000 nm</a:t>
            </a:r>
          </a:p>
        </p:txBody>
      </p:sp>
      <p:sp>
        <p:nvSpPr>
          <p:cNvPr id="9" name="Content Placeholder 2">
            <a:extLst>
              <a:ext uri="{FF2B5EF4-FFF2-40B4-BE49-F238E27FC236}">
                <a16:creationId xmlns:a16="http://schemas.microsoft.com/office/drawing/2014/main" id="{2D708E39-4B4B-DB4E-B926-05E7E7BBE999}"/>
              </a:ext>
            </a:extLst>
          </p:cNvPr>
          <p:cNvSpPr>
            <a:spLocks noGrp="1"/>
          </p:cNvSpPr>
          <p:nvPr>
            <p:ph idx="1"/>
          </p:nvPr>
        </p:nvSpPr>
        <p:spPr>
          <a:xfrm>
            <a:off x="6485861" y="4309349"/>
            <a:ext cx="5306212" cy="2302429"/>
          </a:xfrm>
        </p:spPr>
        <p:txBody>
          <a:bodyPr>
            <a:noAutofit/>
          </a:bodyPr>
          <a:lstStyle/>
          <a:p>
            <a:pPr marL="0" indent="0">
              <a:buNone/>
            </a:pPr>
            <a:r>
              <a:rPr lang="en-NZ" sz="2400" dirty="0">
                <a:latin typeface="Arial" panose="020B0604020202020204" pitchFamily="34" charset="0"/>
                <a:cs typeface="Arial" panose="020B0604020202020204" pitchFamily="34" charset="0"/>
              </a:rPr>
              <a:t>Small RNAs:</a:t>
            </a:r>
          </a:p>
          <a:p>
            <a:r>
              <a:rPr lang="en-NZ" sz="2400" dirty="0">
                <a:latin typeface="Arial" panose="020B0604020202020204" pitchFamily="34" charset="0"/>
                <a:cs typeface="Arial" panose="020B0604020202020204" pitchFamily="34" charset="0"/>
              </a:rPr>
              <a:t>miRNA: 22nt, RNA interference</a:t>
            </a:r>
          </a:p>
          <a:p>
            <a:r>
              <a:rPr lang="en-NZ" sz="2400" dirty="0" err="1">
                <a:latin typeface="Arial" panose="020B0604020202020204" pitchFamily="34" charset="0"/>
                <a:cs typeface="Arial" panose="020B0604020202020204" pitchFamily="34" charset="0"/>
              </a:rPr>
              <a:t>piRNA</a:t>
            </a:r>
            <a:r>
              <a:rPr lang="en-NZ" sz="2400" dirty="0">
                <a:latin typeface="Arial" panose="020B0604020202020204" pitchFamily="34" charset="0"/>
                <a:cs typeface="Arial" panose="020B0604020202020204" pitchFamily="34" charset="0"/>
              </a:rPr>
              <a:t>: 26-31nt, Piwi interacting RNAi</a:t>
            </a:r>
          </a:p>
          <a:p>
            <a:r>
              <a:rPr lang="en-NZ" sz="2400" dirty="0">
                <a:latin typeface="Arial" panose="020B0604020202020204" pitchFamily="34" charset="0"/>
                <a:cs typeface="Arial" panose="020B0604020202020204" pitchFamily="34" charset="0"/>
              </a:rPr>
              <a:t>tRNA: 15-50nt, transfer RNA</a:t>
            </a:r>
          </a:p>
        </p:txBody>
      </p:sp>
    </p:spTree>
    <p:extLst>
      <p:ext uri="{BB962C8B-B14F-4D97-AF65-F5344CB8AC3E}">
        <p14:creationId xmlns:p14="http://schemas.microsoft.com/office/powerpoint/2010/main" val="13173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3B1B-04E3-3746-834A-FFE42631CBED}"/>
              </a:ext>
            </a:extLst>
          </p:cNvPr>
          <p:cNvSpPr>
            <a:spLocks noGrp="1"/>
          </p:cNvSpPr>
          <p:nvPr>
            <p:ph type="title"/>
          </p:nvPr>
        </p:nvSpPr>
        <p:spPr>
          <a:xfrm>
            <a:off x="523551" y="342699"/>
            <a:ext cx="10515600" cy="1325563"/>
          </a:xfrm>
        </p:spPr>
        <p:txBody>
          <a:bodyPr>
            <a:normAutofit/>
          </a:bodyPr>
          <a:lstStyle/>
          <a:p>
            <a:r>
              <a:rPr lang="en-US" sz="4000" dirty="0">
                <a:latin typeface="Arial" panose="020B0604020202020204" pitchFamily="34" charset="0"/>
                <a:cs typeface="Arial" panose="020B0604020202020204" pitchFamily="34" charset="0"/>
              </a:rPr>
              <a:t>Small vs. Long RNA Lib Prep</a:t>
            </a:r>
          </a:p>
        </p:txBody>
      </p:sp>
      <p:sp>
        <p:nvSpPr>
          <p:cNvPr id="4" name="Footer Placeholder 3">
            <a:extLst>
              <a:ext uri="{FF2B5EF4-FFF2-40B4-BE49-F238E27FC236}">
                <a16:creationId xmlns:a16="http://schemas.microsoft.com/office/drawing/2014/main" id="{D0147224-808C-0641-9B9E-CBA3356F37FB}"/>
              </a:ext>
            </a:extLst>
          </p:cNvPr>
          <p:cNvSpPr>
            <a:spLocks noGrp="1"/>
          </p:cNvSpPr>
          <p:nvPr>
            <p:ph type="ftr" sz="quarter" idx="11"/>
          </p:nvPr>
        </p:nvSpPr>
        <p:spPr>
          <a:xfrm>
            <a:off x="0" y="6492875"/>
            <a:ext cx="4114800" cy="365125"/>
          </a:xfrm>
        </p:spPr>
        <p:txBody>
          <a:bodyPr/>
          <a:lstStyle/>
          <a:p>
            <a:pPr algn="l"/>
            <a:r>
              <a:rPr lang="en-US" dirty="0"/>
              <a:t>CMM 262 Winter 2022</a:t>
            </a:r>
          </a:p>
        </p:txBody>
      </p:sp>
      <p:pic>
        <p:nvPicPr>
          <p:cNvPr id="5" name="Picture 4">
            <a:extLst>
              <a:ext uri="{FF2B5EF4-FFF2-40B4-BE49-F238E27FC236}">
                <a16:creationId xmlns:a16="http://schemas.microsoft.com/office/drawing/2014/main" id="{FEDA1BCC-3EB5-D249-AF1F-48A2BA5B7921}"/>
              </a:ext>
            </a:extLst>
          </p:cNvPr>
          <p:cNvPicPr>
            <a:picLocks noChangeAspect="1"/>
          </p:cNvPicPr>
          <p:nvPr/>
        </p:nvPicPr>
        <p:blipFill>
          <a:blip r:embed="rId3"/>
          <a:stretch>
            <a:fillRect/>
          </a:stretch>
        </p:blipFill>
        <p:spPr>
          <a:xfrm>
            <a:off x="276448" y="1668262"/>
            <a:ext cx="6571612" cy="4680363"/>
          </a:xfrm>
          <a:prstGeom prst="rect">
            <a:avLst/>
          </a:prstGeom>
        </p:spPr>
      </p:pic>
      <p:pic>
        <p:nvPicPr>
          <p:cNvPr id="2050" name="Picture 2" descr="MS18 blog">
            <a:extLst>
              <a:ext uri="{FF2B5EF4-FFF2-40B4-BE49-F238E27FC236}">
                <a16:creationId xmlns:a16="http://schemas.microsoft.com/office/drawing/2014/main" id="{14617016-DE1C-1F4E-9366-361638594C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7" t="9993" r="5141" b="5324"/>
          <a:stretch/>
        </p:blipFill>
        <p:spPr bwMode="auto">
          <a:xfrm>
            <a:off x="7104517" y="3297935"/>
            <a:ext cx="3678174" cy="3377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ppin Prep | Sage Science">
            <a:extLst>
              <a:ext uri="{FF2B5EF4-FFF2-40B4-BE49-F238E27FC236}">
                <a16:creationId xmlns:a16="http://schemas.microsoft.com/office/drawing/2014/main" id="{3444BAE7-BE8D-404E-BFB2-3FBD3A2EA1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1111" y="712722"/>
            <a:ext cx="2284987" cy="1911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37D1B2-D55A-2346-AF50-DAE7BD29E596}"/>
              </a:ext>
            </a:extLst>
          </p:cNvPr>
          <p:cNvSpPr txBox="1"/>
          <p:nvPr/>
        </p:nvSpPr>
        <p:spPr>
          <a:xfrm>
            <a:off x="7360977" y="2852979"/>
            <a:ext cx="3678174"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Bioanalyzer: QC</a:t>
            </a:r>
          </a:p>
        </p:txBody>
      </p:sp>
      <p:sp>
        <p:nvSpPr>
          <p:cNvPr id="9" name="TextBox 8">
            <a:extLst>
              <a:ext uri="{FF2B5EF4-FFF2-40B4-BE49-F238E27FC236}">
                <a16:creationId xmlns:a16="http://schemas.microsoft.com/office/drawing/2014/main" id="{CB8C74A8-B3D8-4748-A563-85F5430166FB}"/>
              </a:ext>
            </a:extLst>
          </p:cNvPr>
          <p:cNvSpPr txBox="1"/>
          <p:nvPr/>
        </p:nvSpPr>
        <p:spPr>
          <a:xfrm>
            <a:off x="7360977" y="467596"/>
            <a:ext cx="3678174"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Pippin</a:t>
            </a:r>
          </a:p>
        </p:txBody>
      </p:sp>
    </p:spTree>
    <p:extLst>
      <p:ext uri="{BB962C8B-B14F-4D97-AF65-F5344CB8AC3E}">
        <p14:creationId xmlns:p14="http://schemas.microsoft.com/office/powerpoint/2010/main" val="394779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EA444-7834-6D49-B0CC-F589D97634B7}"/>
              </a:ext>
            </a:extLst>
          </p:cNvPr>
          <p:cNvSpPr>
            <a:spLocks noGrp="1"/>
          </p:cNvSpPr>
          <p:nvPr>
            <p:ph type="title"/>
          </p:nvPr>
        </p:nvSpPr>
        <p:spPr>
          <a:xfrm>
            <a:off x="838200" y="365125"/>
            <a:ext cx="10515600" cy="927337"/>
          </a:xfrm>
        </p:spPr>
        <p:txBody>
          <a:bodyPr>
            <a:normAutofit/>
          </a:bodyPr>
          <a:lstStyle/>
          <a:p>
            <a:r>
              <a:rPr lang="en-US" sz="3600" dirty="0" err="1">
                <a:latin typeface="Arial" panose="020B0604020202020204" pitchFamily="34" charset="0"/>
                <a:cs typeface="Arial" panose="020B0604020202020204" pitchFamily="34" charset="0"/>
              </a:rPr>
              <a:t>Genboree</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exceRpt</a:t>
            </a:r>
            <a:r>
              <a:rPr lang="en-US" sz="3600" dirty="0">
                <a:latin typeface="Arial" panose="020B0604020202020204" pitchFamily="34" charset="0"/>
                <a:cs typeface="Arial" panose="020B0604020202020204" pitchFamily="34" charset="0"/>
              </a:rPr>
              <a:t> Small RNA Pipeline</a:t>
            </a:r>
          </a:p>
        </p:txBody>
      </p:sp>
      <p:pic>
        <p:nvPicPr>
          <p:cNvPr id="5122" name="Picture 2">
            <a:extLst>
              <a:ext uri="{FF2B5EF4-FFF2-40B4-BE49-F238E27FC236}">
                <a16:creationId xmlns:a16="http://schemas.microsoft.com/office/drawing/2014/main" id="{349CE8D9-C4FE-3C47-A3DC-705C2BB402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48" b="92522"/>
          <a:stretch/>
        </p:blipFill>
        <p:spPr bwMode="auto">
          <a:xfrm>
            <a:off x="0" y="1383446"/>
            <a:ext cx="5932541" cy="79271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3D32885-502A-C74E-A775-6AFE06E9DC61}"/>
              </a:ext>
            </a:extLst>
          </p:cNvPr>
          <p:cNvSpPr>
            <a:spLocks noGrp="1"/>
          </p:cNvSpPr>
          <p:nvPr>
            <p:ph type="ftr" sz="quarter" idx="11"/>
          </p:nvPr>
        </p:nvSpPr>
        <p:spPr>
          <a:xfrm>
            <a:off x="0" y="6497646"/>
            <a:ext cx="4114800" cy="365125"/>
          </a:xfrm>
        </p:spPr>
        <p:txBody>
          <a:bodyPr/>
          <a:lstStyle/>
          <a:p>
            <a:pPr algn="l"/>
            <a:r>
              <a:rPr lang="en-US"/>
              <a:t>CMM 262 Winter 2022</a:t>
            </a:r>
          </a:p>
        </p:txBody>
      </p:sp>
      <p:pic>
        <p:nvPicPr>
          <p:cNvPr id="10" name="Picture 2">
            <a:extLst>
              <a:ext uri="{FF2B5EF4-FFF2-40B4-BE49-F238E27FC236}">
                <a16:creationId xmlns:a16="http://schemas.microsoft.com/office/drawing/2014/main" id="{38CCC2C1-F29E-1F49-A408-084057BBD8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99" b="56975"/>
          <a:stretch/>
        </p:blipFill>
        <p:spPr bwMode="auto">
          <a:xfrm>
            <a:off x="547129" y="2577341"/>
            <a:ext cx="5548871" cy="32382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D325F351-07AE-924B-86D1-ACB0F1642D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707" b="18637"/>
          <a:stretch/>
        </p:blipFill>
        <p:spPr bwMode="auto">
          <a:xfrm>
            <a:off x="6259461" y="1204803"/>
            <a:ext cx="5552599" cy="38211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6EB21D-735B-4A4B-99F2-69FAB6A93F1C}"/>
              </a:ext>
            </a:extLst>
          </p:cNvPr>
          <p:cNvSpPr txBox="1"/>
          <p:nvPr/>
        </p:nvSpPr>
        <p:spPr>
          <a:xfrm>
            <a:off x="4508500" y="6216792"/>
            <a:ext cx="610446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hlinkClick r:id="rId4"/>
              </a:rPr>
              <a:t>https://www.genboree.org/site/</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CB75EF8-DA62-3149-9B83-E29EB67DFA75}"/>
              </a:ext>
            </a:extLst>
          </p:cNvPr>
          <p:cNvSpPr txBox="1"/>
          <p:nvPr/>
        </p:nvSpPr>
        <p:spPr>
          <a:xfrm>
            <a:off x="6570133" y="5615552"/>
            <a:ext cx="348403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miRNA read counts .txt file</a:t>
            </a:r>
          </a:p>
        </p:txBody>
      </p:sp>
      <p:sp>
        <p:nvSpPr>
          <p:cNvPr id="14" name="Down Arrow 13">
            <a:extLst>
              <a:ext uri="{FF2B5EF4-FFF2-40B4-BE49-F238E27FC236}">
                <a16:creationId xmlns:a16="http://schemas.microsoft.com/office/drawing/2014/main" id="{A31AB15D-BFC1-794F-9B2E-EBB620800E8C}"/>
              </a:ext>
            </a:extLst>
          </p:cNvPr>
          <p:cNvSpPr/>
          <p:nvPr/>
        </p:nvSpPr>
        <p:spPr>
          <a:xfrm>
            <a:off x="7840133" y="5119308"/>
            <a:ext cx="472016" cy="502057"/>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05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DBCA-9B89-094B-A652-B7140A8A24A6}"/>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miRNA-Seq Analysis</a:t>
            </a:r>
          </a:p>
        </p:txBody>
      </p:sp>
      <p:sp>
        <p:nvSpPr>
          <p:cNvPr id="3" name="Content Placeholder 2">
            <a:extLst>
              <a:ext uri="{FF2B5EF4-FFF2-40B4-BE49-F238E27FC236}">
                <a16:creationId xmlns:a16="http://schemas.microsoft.com/office/drawing/2014/main" id="{0CA32335-978D-604F-83E0-B2DC4B43AC96}"/>
              </a:ext>
            </a:extLst>
          </p:cNvPr>
          <p:cNvSpPr>
            <a:spLocks noGrp="1"/>
          </p:cNvSpPr>
          <p:nvPr>
            <p:ph idx="1"/>
          </p:nvPr>
        </p:nvSpPr>
        <p:spPr>
          <a:xfrm>
            <a:off x="838200" y="1825624"/>
            <a:ext cx="10515600" cy="4525299"/>
          </a:xfrm>
        </p:spPr>
        <p:txBody>
          <a:bodyPr>
            <a:noAutofit/>
          </a:bodyPr>
          <a:lstStyle/>
          <a:p>
            <a:r>
              <a:rPr lang="en-NZ" sz="2400" dirty="0">
                <a:latin typeface="Arial" panose="020B0604020202020204" pitchFamily="34" charset="0"/>
                <a:cs typeface="Arial" panose="020B0604020202020204" pitchFamily="34" charset="0"/>
              </a:rPr>
              <a:t>Non-normal distribution of expression of different small RNAs, particularly miRNAs</a:t>
            </a:r>
          </a:p>
          <a:p>
            <a:endParaRPr lang="en-NZ" sz="2400" dirty="0">
              <a:latin typeface="Arial" panose="020B0604020202020204" pitchFamily="34" charset="0"/>
              <a:cs typeface="Arial" panose="020B0604020202020204" pitchFamily="34" charset="0"/>
            </a:endParaRPr>
          </a:p>
          <a:p>
            <a:r>
              <a:rPr lang="en-NZ" sz="2400" dirty="0">
                <a:latin typeface="Arial" panose="020B0604020202020204" pitchFamily="34" charset="0"/>
                <a:cs typeface="Arial" panose="020B0604020202020204" pitchFamily="34" charset="0"/>
              </a:rPr>
              <a:t>Few miRNAs account for large fraction of total reads while majority contribute a small percentage (large number of 0 reads)</a:t>
            </a:r>
          </a:p>
          <a:p>
            <a:endParaRPr lang="en-NZ" sz="2400" dirty="0">
              <a:latin typeface="Arial" panose="020B0604020202020204" pitchFamily="34" charset="0"/>
              <a:cs typeface="Arial" panose="020B0604020202020204" pitchFamily="34" charset="0"/>
            </a:endParaRPr>
          </a:p>
          <a:p>
            <a:r>
              <a:rPr lang="en-NZ" sz="2400" dirty="0">
                <a:latin typeface="Arial" panose="020B0604020202020204" pitchFamily="34" charset="0"/>
                <a:cs typeface="Arial" panose="020B0604020202020204" pitchFamily="34" charset="0"/>
              </a:rPr>
              <a:t>Extracellular RNA sample input amounts are extremely limited</a:t>
            </a:r>
          </a:p>
          <a:p>
            <a:endParaRPr lang="en-NZ" sz="2400" dirty="0">
              <a:latin typeface="Arial" panose="020B0604020202020204" pitchFamily="34" charset="0"/>
              <a:cs typeface="Arial" panose="020B0604020202020204" pitchFamily="34" charset="0"/>
            </a:endParaRPr>
          </a:p>
          <a:p>
            <a:r>
              <a:rPr lang="en-NZ" sz="2400" dirty="0">
                <a:latin typeface="Arial" panose="020B0604020202020204" pitchFamily="34" charset="0"/>
                <a:cs typeface="Arial" panose="020B0604020202020204" pitchFamily="34" charset="0"/>
              </a:rPr>
              <a:t>Increased potential for sampling error and experimental bias</a:t>
            </a:r>
          </a:p>
        </p:txBody>
      </p:sp>
      <p:sp>
        <p:nvSpPr>
          <p:cNvPr id="4" name="Footer Placeholder 3">
            <a:extLst>
              <a:ext uri="{FF2B5EF4-FFF2-40B4-BE49-F238E27FC236}">
                <a16:creationId xmlns:a16="http://schemas.microsoft.com/office/drawing/2014/main" id="{4FA20321-55C9-964C-901B-15962560B2C1}"/>
              </a:ext>
            </a:extLst>
          </p:cNvPr>
          <p:cNvSpPr>
            <a:spLocks noGrp="1"/>
          </p:cNvSpPr>
          <p:nvPr>
            <p:ph type="ftr" sz="quarter" idx="11"/>
          </p:nvPr>
        </p:nvSpPr>
        <p:spPr>
          <a:xfrm>
            <a:off x="0" y="6486308"/>
            <a:ext cx="4114800" cy="365125"/>
          </a:xfrm>
        </p:spPr>
        <p:txBody>
          <a:bodyPr/>
          <a:lstStyle/>
          <a:p>
            <a:pPr algn="l"/>
            <a:r>
              <a:rPr lang="en-US" dirty="0"/>
              <a:t>CMM 262 Winter 2022</a:t>
            </a:r>
          </a:p>
        </p:txBody>
      </p:sp>
    </p:spTree>
    <p:extLst>
      <p:ext uri="{BB962C8B-B14F-4D97-AF65-F5344CB8AC3E}">
        <p14:creationId xmlns:p14="http://schemas.microsoft.com/office/powerpoint/2010/main" val="73151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9E5FB-5A4B-C34B-A6B5-B7F6E82C79BB}"/>
              </a:ext>
            </a:extLst>
          </p:cNvPr>
          <p:cNvSpPr>
            <a:spLocks noGrp="1"/>
          </p:cNvSpPr>
          <p:nvPr>
            <p:ph idx="1"/>
          </p:nvPr>
        </p:nvSpPr>
        <p:spPr>
          <a:xfrm>
            <a:off x="838200" y="1560866"/>
            <a:ext cx="10515600" cy="4463910"/>
          </a:xfrm>
        </p:spPr>
        <p:txBody>
          <a:bodyPr>
            <a:noAutofit/>
          </a:bodyPr>
          <a:lstStyle/>
          <a:p>
            <a:r>
              <a:rPr lang="en-US" sz="2000" dirty="0">
                <a:latin typeface="Arial" panose="020B0604020202020204" pitchFamily="34" charset="0"/>
                <a:cs typeface="Arial" panose="020B0604020202020204" pitchFamily="34" charset="0"/>
              </a:rPr>
              <a:t>“TMM (weighted trimmed mean of log expression) determines scaling factor </a:t>
            </a:r>
            <a:r>
              <a:rPr lang="en-NZ" sz="2000" dirty="0">
                <a:latin typeface="Arial" panose="020B0604020202020204" pitchFamily="34" charset="0"/>
                <a:cs typeface="Arial" panose="020B0604020202020204" pitchFamily="34" charset="0"/>
              </a:rPr>
              <a:t>calculated after double trimming values at the two extremes based on log-intensity ratios (M-values) and log-intensity averages (A-values)” (Dillies et al 2012)</a:t>
            </a:r>
          </a:p>
          <a:p>
            <a:pPr>
              <a:buFontTx/>
              <a:buChar char="-"/>
            </a:pPr>
            <a:r>
              <a:rPr lang="en-NZ" sz="2000" dirty="0">
                <a:latin typeface="Arial" panose="020B0604020202020204" pitchFamily="34" charset="0"/>
                <a:cs typeface="Arial" panose="020B0604020202020204" pitchFamily="34" charset="0"/>
              </a:rPr>
              <a:t>Variability in estimated RNA content may be more pronounced in miRNA-</a:t>
            </a:r>
            <a:r>
              <a:rPr lang="en-NZ" sz="2000" dirty="0" err="1">
                <a:latin typeface="Arial" panose="020B0604020202020204" pitchFamily="34" charset="0"/>
                <a:cs typeface="Arial" panose="020B0604020202020204" pitchFamily="34" charset="0"/>
              </a:rPr>
              <a:t>Seq</a:t>
            </a:r>
            <a:r>
              <a:rPr lang="en-NZ" sz="2000" dirty="0">
                <a:latin typeface="Arial" panose="020B0604020202020204" pitchFamily="34" charset="0"/>
                <a:cs typeface="Arial" panose="020B0604020202020204" pitchFamily="34" charset="0"/>
              </a:rPr>
              <a:t> datasets using this method (</a:t>
            </a:r>
            <a:r>
              <a:rPr lang="en-NZ" sz="2000" dirty="0" err="1">
                <a:latin typeface="Arial" panose="020B0604020202020204" pitchFamily="34" charset="0"/>
                <a:cs typeface="Arial" panose="020B0604020202020204" pitchFamily="34" charset="0"/>
              </a:rPr>
              <a:t>Garmire</a:t>
            </a:r>
            <a:r>
              <a:rPr lang="en-NZ" sz="2000" dirty="0">
                <a:latin typeface="Arial" panose="020B0604020202020204" pitchFamily="34" charset="0"/>
                <a:cs typeface="Arial" panose="020B0604020202020204" pitchFamily="34" charset="0"/>
              </a:rPr>
              <a:t> et al 2012)</a:t>
            </a:r>
          </a:p>
          <a:p>
            <a:pPr>
              <a:buFontTx/>
              <a:buChar char="-"/>
            </a:pPr>
            <a:endParaRPr lang="en-NZ" sz="2000" dirty="0">
              <a:latin typeface="Arial" panose="020B0604020202020204" pitchFamily="34" charset="0"/>
              <a:cs typeface="Arial" panose="020B0604020202020204" pitchFamily="34" charset="0"/>
            </a:endParaRPr>
          </a:p>
          <a:p>
            <a:pPr>
              <a:buFontTx/>
              <a:buChar char="-"/>
            </a:pPr>
            <a:endParaRPr lang="en-NZ" sz="2000" dirty="0">
              <a:latin typeface="Arial" panose="020B0604020202020204" pitchFamily="34" charset="0"/>
              <a:cs typeface="Arial" panose="020B0604020202020204" pitchFamily="34" charset="0"/>
            </a:endParaRPr>
          </a:p>
          <a:p>
            <a:r>
              <a:rPr lang="en-NZ" sz="2000" dirty="0">
                <a:latin typeface="Arial" panose="020B0604020202020204" pitchFamily="34" charset="0"/>
                <a:cs typeface="Arial" panose="020B0604020202020204" pitchFamily="34" charset="0"/>
              </a:rPr>
              <a:t>“DESeq2 calculates a scaling factor for each sample in the dataset by computing the median of the ratios of each gene in one sample over the geometric mean of that gene across all samples. The same scaling factor is then applied to the read counts for all of the genes in that sample” (Dillies et al 2012)</a:t>
            </a:r>
          </a:p>
          <a:p>
            <a:pPr>
              <a:buFontTx/>
              <a:buChar char="-"/>
            </a:pPr>
            <a:r>
              <a:rPr lang="en-NZ" sz="2000" dirty="0">
                <a:latin typeface="Arial" panose="020B0604020202020204" pitchFamily="34" charset="0"/>
                <a:cs typeface="Arial" panose="020B0604020202020204" pitchFamily="34" charset="0"/>
              </a:rPr>
              <a:t>Statistical test does not assume comparable distribution of read counts</a:t>
            </a:r>
          </a:p>
          <a:p>
            <a:pPr>
              <a:buFontTx/>
              <a:buChar char="-"/>
            </a:pPr>
            <a:endParaRPr lang="en-NZ"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B5FAF0-FA45-614A-8BE7-DD903F6818D6}"/>
              </a:ext>
            </a:extLst>
          </p:cNvPr>
          <p:cNvSpPr>
            <a:spLocks noGrp="1"/>
          </p:cNvSpPr>
          <p:nvPr>
            <p:ph type="title"/>
          </p:nvPr>
        </p:nvSpPr>
        <p:spPr>
          <a:xfrm>
            <a:off x="838200" y="365126"/>
            <a:ext cx="10515600" cy="998980"/>
          </a:xfrm>
        </p:spPr>
        <p:txBody>
          <a:bodyPr>
            <a:normAutofit/>
          </a:bodyPr>
          <a:lstStyle/>
          <a:p>
            <a:r>
              <a:rPr lang="en-US" sz="4000" dirty="0">
                <a:latin typeface="Arial" panose="020B0604020202020204" pitchFamily="34" charset="0"/>
                <a:cs typeface="Arial" panose="020B0604020202020204" pitchFamily="34" charset="0"/>
              </a:rPr>
              <a:t>DESeq2 and TMM for miRNA-Seq Analysis</a:t>
            </a:r>
          </a:p>
        </p:txBody>
      </p:sp>
      <p:sp>
        <p:nvSpPr>
          <p:cNvPr id="2" name="Footer Placeholder 1">
            <a:extLst>
              <a:ext uri="{FF2B5EF4-FFF2-40B4-BE49-F238E27FC236}">
                <a16:creationId xmlns:a16="http://schemas.microsoft.com/office/drawing/2014/main" id="{452325A7-FCAC-8145-A992-6E5F13334E1A}"/>
              </a:ext>
            </a:extLst>
          </p:cNvPr>
          <p:cNvSpPr>
            <a:spLocks noGrp="1"/>
          </p:cNvSpPr>
          <p:nvPr>
            <p:ph type="ftr" sz="quarter" idx="11"/>
          </p:nvPr>
        </p:nvSpPr>
        <p:spPr>
          <a:xfrm>
            <a:off x="0" y="6492874"/>
            <a:ext cx="4114800" cy="365125"/>
          </a:xfrm>
        </p:spPr>
        <p:txBody>
          <a:bodyPr/>
          <a:lstStyle/>
          <a:p>
            <a:pPr algn="l"/>
            <a:r>
              <a:rPr lang="en-US" dirty="0"/>
              <a:t>CMM 262 Winter 2022</a:t>
            </a:r>
          </a:p>
        </p:txBody>
      </p:sp>
    </p:spTree>
    <p:extLst>
      <p:ext uri="{BB962C8B-B14F-4D97-AF65-F5344CB8AC3E}">
        <p14:creationId xmlns:p14="http://schemas.microsoft.com/office/powerpoint/2010/main" val="252279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30D4-2BBF-114C-8CEE-20BF56559D7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DESeq2 and TMM for miRNA-Seq Analysis</a:t>
            </a:r>
          </a:p>
        </p:txBody>
      </p:sp>
      <p:sp>
        <p:nvSpPr>
          <p:cNvPr id="3" name="Content Placeholder 2">
            <a:extLst>
              <a:ext uri="{FF2B5EF4-FFF2-40B4-BE49-F238E27FC236}">
                <a16:creationId xmlns:a16="http://schemas.microsoft.com/office/drawing/2014/main" id="{FFEE83DA-E558-3249-97E9-F337FAE986F2}"/>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Both methods assume most genes are not DE, which may not be true in miRNA-Seq datasets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Both methods propose scaling factor based on a mean (TMM) or median (DESeq2) ratio</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TMM scaling factor applies to library sizes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DESeq2 scaling factor applies to read counts</a:t>
            </a:r>
          </a:p>
        </p:txBody>
      </p:sp>
      <p:sp>
        <p:nvSpPr>
          <p:cNvPr id="5" name="TextBox 4">
            <a:extLst>
              <a:ext uri="{FF2B5EF4-FFF2-40B4-BE49-F238E27FC236}">
                <a16:creationId xmlns:a16="http://schemas.microsoft.com/office/drawing/2014/main" id="{0F3EE561-DAB9-DD40-89FF-D1FED8412CEE}"/>
              </a:ext>
            </a:extLst>
          </p:cNvPr>
          <p:cNvSpPr txBox="1"/>
          <p:nvPr/>
        </p:nvSpPr>
        <p:spPr>
          <a:xfrm>
            <a:off x="4766840" y="6508147"/>
            <a:ext cx="7425160" cy="246221"/>
          </a:xfrm>
          <a:prstGeom prst="rect">
            <a:avLst/>
          </a:prstGeom>
          <a:noFill/>
        </p:spPr>
        <p:txBody>
          <a:bodyPr wrap="square">
            <a:spAutoFit/>
          </a:bodyPr>
          <a:lstStyle/>
          <a:p>
            <a:pPr algn="r"/>
            <a:r>
              <a:rPr lang="en-US" sz="1000" dirty="0">
                <a:latin typeface="Arial" panose="020B0604020202020204" pitchFamily="34" charset="0"/>
                <a:cs typeface="Arial" panose="020B0604020202020204" pitchFamily="34" charset="0"/>
              </a:rPr>
              <a:t>Dillies et al. Briefings in Bioinformatics, Vol. 14 (6): 671–683 (2013)</a:t>
            </a:r>
          </a:p>
        </p:txBody>
      </p:sp>
      <p:sp>
        <p:nvSpPr>
          <p:cNvPr id="4" name="Footer Placeholder 3">
            <a:extLst>
              <a:ext uri="{FF2B5EF4-FFF2-40B4-BE49-F238E27FC236}">
                <a16:creationId xmlns:a16="http://schemas.microsoft.com/office/drawing/2014/main" id="{63333F4D-1DA8-624A-9653-1553A82C9960}"/>
              </a:ext>
            </a:extLst>
          </p:cNvPr>
          <p:cNvSpPr>
            <a:spLocks noGrp="1"/>
          </p:cNvSpPr>
          <p:nvPr>
            <p:ph type="ftr" sz="quarter" idx="11"/>
          </p:nvPr>
        </p:nvSpPr>
        <p:spPr>
          <a:xfrm>
            <a:off x="0" y="6492875"/>
            <a:ext cx="4114800" cy="365125"/>
          </a:xfrm>
        </p:spPr>
        <p:txBody>
          <a:bodyPr/>
          <a:lstStyle/>
          <a:p>
            <a:pPr algn="l"/>
            <a:r>
              <a:rPr lang="en-US" dirty="0"/>
              <a:t>CMM 262 Winter 2022</a:t>
            </a:r>
          </a:p>
        </p:txBody>
      </p:sp>
    </p:spTree>
    <p:extLst>
      <p:ext uri="{BB962C8B-B14F-4D97-AF65-F5344CB8AC3E}">
        <p14:creationId xmlns:p14="http://schemas.microsoft.com/office/powerpoint/2010/main" val="73058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247B50-2185-1145-8D77-CCF01CC8DF2A}"/>
              </a:ext>
            </a:extLst>
          </p:cNvPr>
          <p:cNvPicPr>
            <a:picLocks noChangeAspect="1"/>
          </p:cNvPicPr>
          <p:nvPr/>
        </p:nvPicPr>
        <p:blipFill rotWithShape="1">
          <a:blip r:embed="rId3"/>
          <a:srcRect t="51185"/>
          <a:stretch/>
        </p:blipFill>
        <p:spPr>
          <a:xfrm>
            <a:off x="623861" y="1820836"/>
            <a:ext cx="10944277" cy="3559237"/>
          </a:xfrm>
          <a:prstGeom prst="rect">
            <a:avLst/>
          </a:prstGeom>
        </p:spPr>
      </p:pic>
      <p:sp>
        <p:nvSpPr>
          <p:cNvPr id="7" name="TextBox 6">
            <a:extLst>
              <a:ext uri="{FF2B5EF4-FFF2-40B4-BE49-F238E27FC236}">
                <a16:creationId xmlns:a16="http://schemas.microsoft.com/office/drawing/2014/main" id="{89CDF653-498F-F543-9603-7B43072500F4}"/>
              </a:ext>
            </a:extLst>
          </p:cNvPr>
          <p:cNvSpPr txBox="1"/>
          <p:nvPr/>
        </p:nvSpPr>
        <p:spPr>
          <a:xfrm>
            <a:off x="5065060" y="6605422"/>
            <a:ext cx="7126940" cy="246221"/>
          </a:xfrm>
          <a:prstGeom prst="rect">
            <a:avLst/>
          </a:prstGeom>
          <a:noFill/>
        </p:spPr>
        <p:txBody>
          <a:bodyPr wrap="square">
            <a:spAutoFit/>
          </a:bodyPr>
          <a:lstStyle/>
          <a:p>
            <a:pPr algn="r"/>
            <a:r>
              <a:rPr lang="en-NZ" sz="1000" dirty="0">
                <a:latin typeface="Arial" panose="020B0604020202020204" pitchFamily="34" charset="0"/>
                <a:cs typeface="Arial" panose="020B0604020202020204" pitchFamily="34" charset="0"/>
              </a:rPr>
              <a:t>Srinivasan et al. Cell </a:t>
            </a:r>
            <a:r>
              <a:rPr lang="en-NZ" sz="1000" b="0" i="0" dirty="0">
                <a:effectLst/>
                <a:latin typeface="Arial" panose="020B0604020202020204" pitchFamily="34" charset="0"/>
                <a:cs typeface="Arial" panose="020B0604020202020204" pitchFamily="34" charset="0"/>
              </a:rPr>
              <a:t>2019 Apr 4;177(2):446-462</a:t>
            </a:r>
            <a:endParaRPr lang="en-US" sz="1000" dirty="0">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2C65BC6F-C45D-EF4C-A472-8C33388B839C}"/>
              </a:ext>
            </a:extLst>
          </p:cNvPr>
          <p:cNvSpPr>
            <a:spLocks noGrp="1"/>
          </p:cNvSpPr>
          <p:nvPr>
            <p:ph type="ftr" sz="quarter" idx="11"/>
          </p:nvPr>
        </p:nvSpPr>
        <p:spPr>
          <a:xfrm>
            <a:off x="0" y="6522177"/>
            <a:ext cx="4114800" cy="365125"/>
          </a:xfrm>
        </p:spPr>
        <p:txBody>
          <a:bodyPr/>
          <a:lstStyle/>
          <a:p>
            <a:pPr algn="l"/>
            <a:r>
              <a:rPr lang="en-US" dirty="0"/>
              <a:t>CMM 262 Winter 2022</a:t>
            </a:r>
          </a:p>
        </p:txBody>
      </p:sp>
      <p:sp>
        <p:nvSpPr>
          <p:cNvPr id="8" name="Rectangle 7">
            <a:extLst>
              <a:ext uri="{FF2B5EF4-FFF2-40B4-BE49-F238E27FC236}">
                <a16:creationId xmlns:a16="http://schemas.microsoft.com/office/drawing/2014/main" id="{734C358C-E350-CE48-B053-F94C6909F869}"/>
              </a:ext>
            </a:extLst>
          </p:cNvPr>
          <p:cNvSpPr/>
          <p:nvPr/>
        </p:nvSpPr>
        <p:spPr>
          <a:xfrm>
            <a:off x="3084875" y="2078227"/>
            <a:ext cx="1146883" cy="295939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86D7161-991E-6E4D-9FC4-FB9615F63B2F}"/>
              </a:ext>
            </a:extLst>
          </p:cNvPr>
          <p:cNvSpPr/>
          <p:nvPr/>
        </p:nvSpPr>
        <p:spPr>
          <a:xfrm>
            <a:off x="8447228" y="2078227"/>
            <a:ext cx="1146883" cy="295939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12C75372-E803-3744-824F-ECF486526344}"/>
              </a:ext>
            </a:extLst>
          </p:cNvPr>
          <p:cNvSpPr txBox="1">
            <a:spLocks/>
          </p:cNvSpPr>
          <p:nvPr/>
        </p:nvSpPr>
        <p:spPr>
          <a:xfrm>
            <a:off x="1011820" y="1046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Example miRNA-Seq Dataset: Serum </a:t>
            </a:r>
            <a:r>
              <a:rPr lang="en-US" sz="4000" dirty="0" err="1">
                <a:latin typeface="Arial" panose="020B0604020202020204" pitchFamily="34" charset="0"/>
                <a:cs typeface="Arial" panose="020B0604020202020204" pitchFamily="34" charset="0"/>
              </a:rPr>
              <a:t>exRNA</a:t>
            </a:r>
            <a:endParaRPr lang="en-US" sz="40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D8FA1860-80ED-294D-8BE3-EA690446751A}"/>
              </a:ext>
            </a:extLst>
          </p:cNvPr>
          <p:cNvSpPr>
            <a:spLocks noGrp="1"/>
          </p:cNvSpPr>
          <p:nvPr>
            <p:ph idx="1"/>
          </p:nvPr>
        </p:nvSpPr>
        <p:spPr>
          <a:xfrm>
            <a:off x="524961" y="5676942"/>
            <a:ext cx="11142077" cy="586027"/>
          </a:xfrm>
        </p:spPr>
        <p:txBody>
          <a:bodyPr>
            <a:noAutofit/>
          </a:bodyPr>
          <a:lstStyle/>
          <a:p>
            <a:r>
              <a:rPr lang="en-NZ" sz="2400" dirty="0">
                <a:latin typeface="Arial" panose="020B0604020202020204" pitchFamily="34" charset="0"/>
                <a:cs typeface="Arial" panose="020B0604020202020204" pitchFamily="34" charset="0"/>
              </a:rPr>
              <a:t>Extracellular small RNA (</a:t>
            </a:r>
            <a:r>
              <a:rPr lang="en-NZ" sz="2400" dirty="0" err="1">
                <a:latin typeface="Arial" panose="020B0604020202020204" pitchFamily="34" charset="0"/>
                <a:cs typeface="Arial" panose="020B0604020202020204" pitchFamily="34" charset="0"/>
              </a:rPr>
              <a:t>exRNA</a:t>
            </a:r>
            <a:r>
              <a:rPr lang="en-NZ" sz="2400" dirty="0">
                <a:latin typeface="Arial" panose="020B0604020202020204" pitchFamily="34" charset="0"/>
                <a:cs typeface="Arial" panose="020B0604020202020204" pitchFamily="34" charset="0"/>
              </a:rPr>
              <a:t>): Extraction method matters</a:t>
            </a:r>
          </a:p>
          <a:p>
            <a:endParaRPr lang="en-NZ"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870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F1F5D7-7234-8C41-8D5A-77BFF47381C9}"/>
              </a:ext>
            </a:extLst>
          </p:cNvPr>
          <p:cNvSpPr>
            <a:spLocks noGrp="1"/>
          </p:cNvSpPr>
          <p:nvPr>
            <p:ph idx="1"/>
          </p:nvPr>
        </p:nvSpPr>
        <p:spPr>
          <a:xfrm>
            <a:off x="385343" y="1412893"/>
            <a:ext cx="6167857" cy="4818573"/>
          </a:xfrm>
        </p:spPr>
        <p:txBody>
          <a:bodyPr>
            <a:noAutofit/>
          </a:bodyPr>
          <a:lstStyle/>
          <a:p>
            <a:r>
              <a:rPr lang="en-NZ" sz="2400" dirty="0">
                <a:latin typeface="Arial" panose="020B0604020202020204" pitchFamily="34" charset="0"/>
                <a:cs typeface="Arial" panose="020B0604020202020204" pitchFamily="34" charset="0"/>
              </a:rPr>
              <a:t>Serum extracellular RNA </a:t>
            </a:r>
          </a:p>
          <a:p>
            <a:endParaRPr lang="en-NZ" sz="2400" dirty="0">
              <a:latin typeface="Arial" panose="020B0604020202020204" pitchFamily="34" charset="0"/>
              <a:cs typeface="Arial" panose="020B0604020202020204" pitchFamily="34" charset="0"/>
            </a:endParaRPr>
          </a:p>
          <a:p>
            <a:r>
              <a:rPr lang="en-NZ" sz="2400" dirty="0">
                <a:latin typeface="Arial" panose="020B0604020202020204" pitchFamily="34" charset="0"/>
                <a:cs typeface="Arial" panose="020B0604020202020204" pitchFamily="34" charset="0"/>
              </a:rPr>
              <a:t>Two methods of extraction from female pooled serum samples</a:t>
            </a:r>
          </a:p>
          <a:p>
            <a:endParaRPr lang="en-NZ" sz="2400" dirty="0">
              <a:latin typeface="Arial" panose="020B0604020202020204" pitchFamily="34" charset="0"/>
              <a:cs typeface="Arial" panose="020B0604020202020204" pitchFamily="34" charset="0"/>
            </a:endParaRPr>
          </a:p>
          <a:p>
            <a:r>
              <a:rPr lang="en-NZ" sz="2400" dirty="0" err="1">
                <a:latin typeface="Arial" panose="020B0604020202020204" pitchFamily="34" charset="0"/>
                <a:cs typeface="Arial" panose="020B0604020202020204" pitchFamily="34" charset="0"/>
              </a:rPr>
              <a:t>ExoRneasy</a:t>
            </a:r>
            <a:r>
              <a:rPr lang="en-NZ" sz="2400" dirty="0">
                <a:latin typeface="Arial" panose="020B0604020202020204" pitchFamily="34" charset="0"/>
                <a:cs typeface="Arial" panose="020B0604020202020204" pitchFamily="34" charset="0"/>
              </a:rPr>
              <a:t>: 4 samples</a:t>
            </a:r>
          </a:p>
          <a:p>
            <a:r>
              <a:rPr lang="en-NZ" sz="2400" dirty="0" err="1">
                <a:latin typeface="Arial" panose="020B0604020202020204" pitchFamily="34" charset="0"/>
                <a:cs typeface="Arial" panose="020B0604020202020204" pitchFamily="34" charset="0"/>
              </a:rPr>
              <a:t>Norgen</a:t>
            </a:r>
            <a:r>
              <a:rPr lang="en-NZ" sz="2400" dirty="0">
                <a:latin typeface="Arial" panose="020B0604020202020204" pitchFamily="34" charset="0"/>
                <a:cs typeface="Arial" panose="020B0604020202020204" pitchFamily="34" charset="0"/>
              </a:rPr>
              <a:t>: 3 samples</a:t>
            </a:r>
          </a:p>
          <a:p>
            <a:endParaRPr lang="en-NZ" sz="2400" dirty="0">
              <a:latin typeface="Arial" panose="020B0604020202020204" pitchFamily="34" charset="0"/>
              <a:cs typeface="Arial" panose="020B0604020202020204" pitchFamily="34" charset="0"/>
            </a:endParaRPr>
          </a:p>
          <a:p>
            <a:r>
              <a:rPr lang="en-NZ" sz="2400" dirty="0">
                <a:latin typeface="Arial" panose="020B0604020202020204" pitchFamily="34" charset="0"/>
                <a:cs typeface="Arial" panose="020B0604020202020204" pitchFamily="34" charset="0"/>
              </a:rPr>
              <a:t>Raw count data after processing on </a:t>
            </a:r>
            <a:r>
              <a:rPr lang="en-NZ" sz="2400" dirty="0" err="1">
                <a:latin typeface="Arial" panose="020B0604020202020204" pitchFamily="34" charset="0"/>
                <a:cs typeface="Arial" panose="020B0604020202020204" pitchFamily="34" charset="0"/>
              </a:rPr>
              <a:t>Genboree</a:t>
            </a:r>
            <a:r>
              <a:rPr lang="en-NZ" sz="2400" dirty="0">
                <a:latin typeface="Arial" panose="020B0604020202020204" pitchFamily="34" charset="0"/>
                <a:cs typeface="Arial" panose="020B0604020202020204" pitchFamily="34" charset="0"/>
              </a:rPr>
              <a:t> </a:t>
            </a:r>
            <a:r>
              <a:rPr lang="en-NZ" sz="2400" dirty="0" err="1">
                <a:latin typeface="Arial" panose="020B0604020202020204" pitchFamily="34" charset="0"/>
                <a:cs typeface="Arial" panose="020B0604020202020204" pitchFamily="34" charset="0"/>
              </a:rPr>
              <a:t>exceRpt</a:t>
            </a:r>
            <a:r>
              <a:rPr lang="en-NZ" sz="2400" dirty="0">
                <a:latin typeface="Arial" panose="020B0604020202020204" pitchFamily="34" charset="0"/>
                <a:cs typeface="Arial" panose="020B0604020202020204" pitchFamily="34" charset="0"/>
              </a:rPr>
              <a:t> small RNA pipeline</a:t>
            </a:r>
          </a:p>
          <a:p>
            <a:endParaRPr lang="en-US" sz="2400"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7BA924DA-1B51-5741-B44B-7B0D5D3BA850}"/>
              </a:ext>
            </a:extLst>
          </p:cNvPr>
          <p:cNvSpPr txBox="1">
            <a:spLocks/>
          </p:cNvSpPr>
          <p:nvPr/>
        </p:nvSpPr>
        <p:spPr>
          <a:xfrm>
            <a:off x="1011820" y="1046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Example miRNA-Seq Dataset: Serum </a:t>
            </a:r>
            <a:r>
              <a:rPr lang="en-US" sz="4000" dirty="0" err="1">
                <a:latin typeface="Arial" panose="020B0604020202020204" pitchFamily="34" charset="0"/>
                <a:cs typeface="Arial" panose="020B0604020202020204" pitchFamily="34" charset="0"/>
              </a:rPr>
              <a:t>exRNA</a:t>
            </a:r>
            <a:endParaRPr lang="en-US" sz="40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56A3B04F-B0F4-2B40-B165-C3071E99CBE2}"/>
              </a:ext>
            </a:extLst>
          </p:cNvPr>
          <p:cNvSpPr>
            <a:spLocks noGrp="1"/>
          </p:cNvSpPr>
          <p:nvPr>
            <p:ph type="ftr" sz="quarter" idx="11"/>
          </p:nvPr>
        </p:nvSpPr>
        <p:spPr>
          <a:xfrm>
            <a:off x="0" y="6486518"/>
            <a:ext cx="4114800" cy="365125"/>
          </a:xfrm>
        </p:spPr>
        <p:txBody>
          <a:bodyPr/>
          <a:lstStyle/>
          <a:p>
            <a:pPr algn="l"/>
            <a:r>
              <a:rPr lang="en-US" dirty="0"/>
              <a:t>CMM 262 Winter 2022</a:t>
            </a:r>
          </a:p>
        </p:txBody>
      </p:sp>
      <p:pic>
        <p:nvPicPr>
          <p:cNvPr id="4" name="Picture 3">
            <a:extLst>
              <a:ext uri="{FF2B5EF4-FFF2-40B4-BE49-F238E27FC236}">
                <a16:creationId xmlns:a16="http://schemas.microsoft.com/office/drawing/2014/main" id="{EBA6A480-ADCF-EF41-BA5A-B81D89B2B28A}"/>
              </a:ext>
            </a:extLst>
          </p:cNvPr>
          <p:cNvPicPr>
            <a:picLocks noChangeAspect="1"/>
          </p:cNvPicPr>
          <p:nvPr/>
        </p:nvPicPr>
        <p:blipFill>
          <a:blip r:embed="rId3"/>
          <a:stretch>
            <a:fillRect/>
          </a:stretch>
        </p:blipFill>
        <p:spPr>
          <a:xfrm>
            <a:off x="6197709" y="1804212"/>
            <a:ext cx="5685203" cy="3351724"/>
          </a:xfrm>
          <a:prstGeom prst="rect">
            <a:avLst/>
          </a:prstGeom>
        </p:spPr>
      </p:pic>
      <p:sp>
        <p:nvSpPr>
          <p:cNvPr id="6" name="TextBox 5">
            <a:extLst>
              <a:ext uri="{FF2B5EF4-FFF2-40B4-BE49-F238E27FC236}">
                <a16:creationId xmlns:a16="http://schemas.microsoft.com/office/drawing/2014/main" id="{5E4701BC-6085-7440-B46A-69FB7204B8F6}"/>
              </a:ext>
            </a:extLst>
          </p:cNvPr>
          <p:cNvSpPr txBox="1"/>
          <p:nvPr/>
        </p:nvSpPr>
        <p:spPr>
          <a:xfrm>
            <a:off x="5065060" y="6605422"/>
            <a:ext cx="7126940" cy="246221"/>
          </a:xfrm>
          <a:prstGeom prst="rect">
            <a:avLst/>
          </a:prstGeom>
          <a:noFill/>
        </p:spPr>
        <p:txBody>
          <a:bodyPr wrap="square">
            <a:spAutoFit/>
          </a:bodyPr>
          <a:lstStyle/>
          <a:p>
            <a:pPr algn="r"/>
            <a:r>
              <a:rPr lang="en-NZ" sz="1000" dirty="0">
                <a:latin typeface="Arial" panose="020B0604020202020204" pitchFamily="34" charset="0"/>
                <a:cs typeface="Arial" panose="020B0604020202020204" pitchFamily="34" charset="0"/>
              </a:rPr>
              <a:t>Srinivasan et al. Cell </a:t>
            </a:r>
            <a:r>
              <a:rPr lang="en-NZ" sz="1000" b="0" i="0" dirty="0">
                <a:effectLst/>
                <a:latin typeface="Arial" panose="020B0604020202020204" pitchFamily="34" charset="0"/>
                <a:cs typeface="Arial" panose="020B0604020202020204" pitchFamily="34" charset="0"/>
              </a:rPr>
              <a:t>2019 Apr 4;177(2):446-462</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A2C1E8E-0A53-6246-B1BA-091DDC6B5CEF}"/>
              </a:ext>
            </a:extLst>
          </p:cNvPr>
          <p:cNvSpPr>
            <a:spLocks noGrp="1"/>
          </p:cNvSpPr>
          <p:nvPr>
            <p:ph type="ftr" sz="quarter" idx="11"/>
          </p:nvPr>
        </p:nvSpPr>
        <p:spPr>
          <a:xfrm>
            <a:off x="0" y="6492875"/>
            <a:ext cx="4114800" cy="365125"/>
          </a:xfrm>
        </p:spPr>
        <p:txBody>
          <a:bodyPr/>
          <a:lstStyle/>
          <a:p>
            <a:pPr algn="l"/>
            <a:r>
              <a:rPr lang="en-US" dirty="0"/>
              <a:t>CMM 262 Winter 2022</a:t>
            </a:r>
          </a:p>
        </p:txBody>
      </p:sp>
      <p:sp>
        <p:nvSpPr>
          <p:cNvPr id="5" name="Google Shape;124;p21">
            <a:extLst>
              <a:ext uri="{FF2B5EF4-FFF2-40B4-BE49-F238E27FC236}">
                <a16:creationId xmlns:a16="http://schemas.microsoft.com/office/drawing/2014/main" id="{9DF7893D-8881-C240-89AD-FF2CE206CE82}"/>
              </a:ext>
            </a:extLst>
          </p:cNvPr>
          <p:cNvSpPr txBox="1">
            <a:spLocks noGrp="1"/>
          </p:cNvSpPr>
          <p:nvPr>
            <p:ph type="title"/>
          </p:nvPr>
        </p:nvSpPr>
        <p:spPr>
          <a:xfrm>
            <a:off x="415600" y="2885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RNA-Seq Workflow: Functional Analysis</a:t>
            </a:r>
            <a:endParaRPr dirty="0">
              <a:latin typeface="Arial" panose="020B0604020202020204" pitchFamily="34" charset="0"/>
              <a:cs typeface="Arial" panose="020B0604020202020204" pitchFamily="34" charset="0"/>
            </a:endParaRPr>
          </a:p>
        </p:txBody>
      </p:sp>
      <p:grpSp>
        <p:nvGrpSpPr>
          <p:cNvPr id="6" name="Google Shape;125;p21">
            <a:extLst>
              <a:ext uri="{FF2B5EF4-FFF2-40B4-BE49-F238E27FC236}">
                <a16:creationId xmlns:a16="http://schemas.microsoft.com/office/drawing/2014/main" id="{F8AF74A5-781D-1441-8A91-97FDB84FD50A}"/>
              </a:ext>
            </a:extLst>
          </p:cNvPr>
          <p:cNvGrpSpPr/>
          <p:nvPr/>
        </p:nvGrpSpPr>
        <p:grpSpPr>
          <a:xfrm>
            <a:off x="1934652" y="3853104"/>
            <a:ext cx="2428273" cy="599985"/>
            <a:chOff x="1451025" y="2889900"/>
            <a:chExt cx="1821250" cy="450000"/>
          </a:xfrm>
        </p:grpSpPr>
        <p:sp>
          <p:nvSpPr>
            <p:cNvPr id="7" name="Google Shape;126;p21">
              <a:extLst>
                <a:ext uri="{FF2B5EF4-FFF2-40B4-BE49-F238E27FC236}">
                  <a16:creationId xmlns:a16="http://schemas.microsoft.com/office/drawing/2014/main" id="{CB0BCAD1-DC16-3240-8221-4B2DE257A5AC}"/>
                </a:ext>
              </a:extLst>
            </p:cNvPr>
            <p:cNvSpPr/>
            <p:nvPr/>
          </p:nvSpPr>
          <p:spPr>
            <a:xfrm>
              <a:off x="2069575" y="2889900"/>
              <a:ext cx="1202700" cy="450000"/>
            </a:xfrm>
            <a:prstGeom prst="roundRect">
              <a:avLst>
                <a:gd name="adj" fmla="val 16667"/>
              </a:avLst>
            </a:prstGeom>
            <a:solidFill>
              <a:srgbClr val="6D9EEB"/>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Trimmed reads</a:t>
              </a:r>
              <a:endParaRPr sz="1500">
                <a:solidFill>
                  <a:srgbClr val="FFFFFF"/>
                </a:solidFill>
                <a:latin typeface="Lato"/>
                <a:ea typeface="Lato"/>
                <a:cs typeface="Lato"/>
                <a:sym typeface="Lato"/>
              </a:endParaRPr>
            </a:p>
          </p:txBody>
        </p:sp>
        <p:cxnSp>
          <p:nvCxnSpPr>
            <p:cNvPr id="8" name="Google Shape;127;p21">
              <a:extLst>
                <a:ext uri="{FF2B5EF4-FFF2-40B4-BE49-F238E27FC236}">
                  <a16:creationId xmlns:a16="http://schemas.microsoft.com/office/drawing/2014/main" id="{A83C79A4-0319-374A-AEAE-39789F695E59}"/>
                </a:ext>
              </a:extLst>
            </p:cNvPr>
            <p:cNvCxnSpPr>
              <a:stCxn id="34" idx="3"/>
              <a:endCxn id="7" idx="1"/>
            </p:cNvCxnSpPr>
            <p:nvPr/>
          </p:nvCxnSpPr>
          <p:spPr>
            <a:xfrm>
              <a:off x="1451025"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9" name="Google Shape;129;p21">
              <a:extLst>
                <a:ext uri="{FF2B5EF4-FFF2-40B4-BE49-F238E27FC236}">
                  <a16:creationId xmlns:a16="http://schemas.microsoft.com/office/drawing/2014/main" id="{C2DDA231-657C-4D4B-A273-3A8F59423A53}"/>
                </a:ext>
              </a:extLst>
            </p:cNvPr>
            <p:cNvSpPr/>
            <p:nvPr/>
          </p:nvSpPr>
          <p:spPr>
            <a:xfrm>
              <a:off x="1473650" y="2898300"/>
              <a:ext cx="573300" cy="216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b="1">
                  <a:highlight>
                    <a:srgbClr val="CCCCCC"/>
                  </a:highlight>
                  <a:latin typeface="Roboto Mono"/>
                  <a:ea typeface="Roboto Mono"/>
                  <a:cs typeface="Roboto Mono"/>
                  <a:sym typeface="Roboto Mono"/>
                </a:rPr>
                <a:t>fastq</a:t>
              </a:r>
              <a:endParaRPr sz="1100" b="1">
                <a:highlight>
                  <a:srgbClr val="CCCCCC"/>
                </a:highlight>
                <a:latin typeface="Roboto Mono"/>
                <a:ea typeface="Roboto Mono"/>
                <a:cs typeface="Roboto Mono"/>
                <a:sym typeface="Roboto Mono"/>
              </a:endParaRPr>
            </a:p>
          </p:txBody>
        </p:sp>
      </p:grpSp>
      <p:grpSp>
        <p:nvGrpSpPr>
          <p:cNvPr id="10" name="Google Shape;130;p21">
            <a:extLst>
              <a:ext uri="{FF2B5EF4-FFF2-40B4-BE49-F238E27FC236}">
                <a16:creationId xmlns:a16="http://schemas.microsoft.com/office/drawing/2014/main" id="{DFEE6768-A3CC-8642-BAFD-E071839AE8CB}"/>
              </a:ext>
            </a:extLst>
          </p:cNvPr>
          <p:cNvGrpSpPr/>
          <p:nvPr/>
        </p:nvGrpSpPr>
        <p:grpSpPr>
          <a:xfrm>
            <a:off x="8981063" y="3864298"/>
            <a:ext cx="2309088" cy="599985"/>
            <a:chOff x="6735966" y="2898296"/>
            <a:chExt cx="1731859" cy="450000"/>
          </a:xfrm>
        </p:grpSpPr>
        <p:cxnSp>
          <p:nvCxnSpPr>
            <p:cNvPr id="11" name="Google Shape;131;p21">
              <a:extLst>
                <a:ext uri="{FF2B5EF4-FFF2-40B4-BE49-F238E27FC236}">
                  <a16:creationId xmlns:a16="http://schemas.microsoft.com/office/drawing/2014/main" id="{407F6AFD-244C-1146-B3A0-E73FB1FA59BB}"/>
                </a:ext>
              </a:extLst>
            </p:cNvPr>
            <p:cNvCxnSpPr>
              <a:stCxn id="21" idx="3"/>
              <a:endCxn id="12" idx="1"/>
            </p:cNvCxnSpPr>
            <p:nvPr/>
          </p:nvCxnSpPr>
          <p:spPr>
            <a:xfrm>
              <a:off x="6735966" y="3114896"/>
              <a:ext cx="618600" cy="84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133;p21">
              <a:extLst>
                <a:ext uri="{FF2B5EF4-FFF2-40B4-BE49-F238E27FC236}">
                  <a16:creationId xmlns:a16="http://schemas.microsoft.com/office/drawing/2014/main" id="{5A973E54-8336-C24E-ADFD-3CB17603B526}"/>
                </a:ext>
              </a:extLst>
            </p:cNvPr>
            <p:cNvSpPr/>
            <p:nvPr/>
          </p:nvSpPr>
          <p:spPr>
            <a:xfrm>
              <a:off x="7354525" y="2898296"/>
              <a:ext cx="1113300" cy="450000"/>
            </a:xfrm>
            <a:prstGeom prst="roundRect">
              <a:avLst>
                <a:gd name="adj" fmla="val 16667"/>
              </a:avLst>
            </a:prstGeom>
            <a:solidFill>
              <a:srgbClr val="1C458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Functional analysis</a:t>
              </a:r>
              <a:endParaRPr sz="1500">
                <a:solidFill>
                  <a:srgbClr val="FFFFFF"/>
                </a:solidFill>
                <a:latin typeface="Lato"/>
                <a:ea typeface="Lato"/>
                <a:cs typeface="Lato"/>
                <a:sym typeface="Lato"/>
              </a:endParaRPr>
            </a:p>
          </p:txBody>
        </p:sp>
        <p:sp>
          <p:nvSpPr>
            <p:cNvPr id="13" name="Google Shape;134;p21">
              <a:extLst>
                <a:ext uri="{FF2B5EF4-FFF2-40B4-BE49-F238E27FC236}">
                  <a16:creationId xmlns:a16="http://schemas.microsoft.com/office/drawing/2014/main" id="{10EEE29E-624C-7D4F-8F94-3015192E7B47}"/>
                </a:ext>
              </a:extLst>
            </p:cNvPr>
            <p:cNvSpPr/>
            <p:nvPr/>
          </p:nvSpPr>
          <p:spPr>
            <a:xfrm>
              <a:off x="6773612" y="289831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100" b="1">
                  <a:highlight>
                    <a:srgbClr val="CCCCCC"/>
                  </a:highlight>
                  <a:latin typeface="Roboto Mono"/>
                  <a:ea typeface="Roboto Mono"/>
                  <a:cs typeface="Roboto Mono"/>
                  <a:sym typeface="Roboto Mono"/>
                </a:rPr>
                <a:t>table</a:t>
              </a:r>
              <a:endParaRPr sz="1100" b="1">
                <a:highlight>
                  <a:srgbClr val="CCCCCC"/>
                </a:highlight>
                <a:latin typeface="Roboto Mono"/>
                <a:ea typeface="Roboto Mono"/>
                <a:cs typeface="Roboto Mono"/>
                <a:sym typeface="Roboto Mono"/>
              </a:endParaRPr>
            </a:p>
          </p:txBody>
        </p:sp>
      </p:grpSp>
      <p:grpSp>
        <p:nvGrpSpPr>
          <p:cNvPr id="14" name="Google Shape;135;p21">
            <a:extLst>
              <a:ext uri="{FF2B5EF4-FFF2-40B4-BE49-F238E27FC236}">
                <a16:creationId xmlns:a16="http://schemas.microsoft.com/office/drawing/2014/main" id="{179024FA-DD4B-724C-BF32-3852C2B86E07}"/>
              </a:ext>
            </a:extLst>
          </p:cNvPr>
          <p:cNvGrpSpPr/>
          <p:nvPr/>
        </p:nvGrpSpPr>
        <p:grpSpPr>
          <a:xfrm>
            <a:off x="3561144" y="4453089"/>
            <a:ext cx="6986942" cy="890844"/>
            <a:chOff x="2670925" y="3339900"/>
            <a:chExt cx="5240338" cy="668150"/>
          </a:xfrm>
        </p:grpSpPr>
        <p:sp>
          <p:nvSpPr>
            <p:cNvPr id="15" name="Google Shape;136;p21">
              <a:extLst>
                <a:ext uri="{FF2B5EF4-FFF2-40B4-BE49-F238E27FC236}">
                  <a16:creationId xmlns:a16="http://schemas.microsoft.com/office/drawing/2014/main" id="{1CD4AA48-3551-3548-BF60-8A6457D2B24C}"/>
                </a:ext>
              </a:extLst>
            </p:cNvPr>
            <p:cNvSpPr/>
            <p:nvPr/>
          </p:nvSpPr>
          <p:spPr>
            <a:xfrm>
              <a:off x="4221263" y="3657650"/>
              <a:ext cx="2319000" cy="350400"/>
            </a:xfrm>
            <a:prstGeom prst="roundRect">
              <a:avLst>
                <a:gd name="adj" fmla="val 16667"/>
              </a:avLst>
            </a:prstGeom>
            <a:solidFill>
              <a:srgbClr val="93C47D"/>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Alignment free quantification</a:t>
              </a:r>
              <a:endParaRPr sz="1500">
                <a:solidFill>
                  <a:srgbClr val="FFFFFF"/>
                </a:solidFill>
                <a:latin typeface="Lato"/>
                <a:ea typeface="Lato"/>
                <a:cs typeface="Lato"/>
                <a:sym typeface="Lato"/>
              </a:endParaRPr>
            </a:p>
          </p:txBody>
        </p:sp>
        <p:cxnSp>
          <p:nvCxnSpPr>
            <p:cNvPr id="16" name="Google Shape;137;p21">
              <a:extLst>
                <a:ext uri="{FF2B5EF4-FFF2-40B4-BE49-F238E27FC236}">
                  <a16:creationId xmlns:a16="http://schemas.microsoft.com/office/drawing/2014/main" id="{D2154FB9-7452-4B41-97EF-4CC005AD899B}"/>
                </a:ext>
              </a:extLst>
            </p:cNvPr>
            <p:cNvCxnSpPr>
              <a:stCxn id="7" idx="2"/>
              <a:endCxn id="15" idx="1"/>
            </p:cNvCxnSpPr>
            <p:nvPr/>
          </p:nvCxnSpPr>
          <p:spPr>
            <a:xfrm rot="-5400000" flipH="1">
              <a:off x="3199675" y="2811150"/>
              <a:ext cx="492900" cy="1550400"/>
            </a:xfrm>
            <a:prstGeom prst="bentConnector2">
              <a:avLst/>
            </a:prstGeom>
            <a:noFill/>
            <a:ln w="9525" cap="flat" cmpd="sng">
              <a:solidFill>
                <a:schemeClr val="dk2"/>
              </a:solidFill>
              <a:prstDash val="solid"/>
              <a:round/>
              <a:headEnd type="none" w="med" len="med"/>
              <a:tailEnd type="triangle" w="med" len="med"/>
            </a:ln>
          </p:spPr>
        </p:cxnSp>
        <p:cxnSp>
          <p:nvCxnSpPr>
            <p:cNvPr id="17" name="Google Shape;138;p21">
              <a:extLst>
                <a:ext uri="{FF2B5EF4-FFF2-40B4-BE49-F238E27FC236}">
                  <a16:creationId xmlns:a16="http://schemas.microsoft.com/office/drawing/2014/main" id="{0A97DE7E-8D8C-5340-8224-2E360B186859}"/>
                </a:ext>
              </a:extLst>
            </p:cNvPr>
            <p:cNvCxnSpPr>
              <a:stCxn id="15" idx="3"/>
              <a:endCxn id="12" idx="2"/>
            </p:cNvCxnSpPr>
            <p:nvPr/>
          </p:nvCxnSpPr>
          <p:spPr>
            <a:xfrm rot="10800000" flipH="1">
              <a:off x="6540263" y="3348350"/>
              <a:ext cx="1371000" cy="484500"/>
            </a:xfrm>
            <a:prstGeom prst="bentConnector2">
              <a:avLst/>
            </a:prstGeom>
            <a:noFill/>
            <a:ln w="9525" cap="flat" cmpd="sng">
              <a:solidFill>
                <a:schemeClr val="dk2"/>
              </a:solidFill>
              <a:prstDash val="solid"/>
              <a:round/>
              <a:headEnd type="none" w="med" len="med"/>
              <a:tailEnd type="triangle" w="med" len="med"/>
            </a:ln>
          </p:spPr>
        </p:cxnSp>
        <p:sp>
          <p:nvSpPr>
            <p:cNvPr id="18" name="Google Shape;139;p21">
              <a:extLst>
                <a:ext uri="{FF2B5EF4-FFF2-40B4-BE49-F238E27FC236}">
                  <a16:creationId xmlns:a16="http://schemas.microsoft.com/office/drawing/2014/main" id="{D45EB558-6673-0643-8041-33C429C30175}"/>
                </a:ext>
              </a:extLst>
            </p:cNvPr>
            <p:cNvSpPr/>
            <p:nvPr/>
          </p:nvSpPr>
          <p:spPr>
            <a:xfrm>
              <a:off x="3196825" y="3616250"/>
              <a:ext cx="573300" cy="216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b="1">
                  <a:highlight>
                    <a:srgbClr val="CCCCCC"/>
                  </a:highlight>
                  <a:latin typeface="Roboto Mono"/>
                  <a:ea typeface="Roboto Mono"/>
                  <a:cs typeface="Roboto Mono"/>
                  <a:sym typeface="Roboto Mono"/>
                </a:rPr>
                <a:t>fastq</a:t>
              </a:r>
              <a:endParaRPr sz="1100" b="1">
                <a:latin typeface="Lato"/>
                <a:ea typeface="Lato"/>
                <a:cs typeface="Lato"/>
                <a:sym typeface="Lato"/>
              </a:endParaRPr>
            </a:p>
          </p:txBody>
        </p:sp>
        <p:sp>
          <p:nvSpPr>
            <p:cNvPr id="19" name="Google Shape;140;p21">
              <a:extLst>
                <a:ext uri="{FF2B5EF4-FFF2-40B4-BE49-F238E27FC236}">
                  <a16:creationId xmlns:a16="http://schemas.microsoft.com/office/drawing/2014/main" id="{F211EC41-3BDE-3942-807C-47CC5E537822}"/>
                </a:ext>
              </a:extLst>
            </p:cNvPr>
            <p:cNvSpPr/>
            <p:nvPr/>
          </p:nvSpPr>
          <p:spPr>
            <a:xfrm>
              <a:off x="6991412" y="3616262"/>
              <a:ext cx="543300" cy="216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100" b="1">
                  <a:highlight>
                    <a:srgbClr val="CCCCCC"/>
                  </a:highlight>
                  <a:latin typeface="Roboto Mono"/>
                  <a:ea typeface="Roboto Mono"/>
                  <a:cs typeface="Roboto Mono"/>
                  <a:sym typeface="Roboto Mono"/>
                </a:rPr>
                <a:t>table</a:t>
              </a:r>
              <a:endParaRPr sz="1100" b="1">
                <a:highlight>
                  <a:srgbClr val="CCCCCC"/>
                </a:highlight>
                <a:latin typeface="Roboto Mono"/>
                <a:ea typeface="Roboto Mono"/>
                <a:cs typeface="Roboto Mono"/>
                <a:sym typeface="Roboto Mono"/>
              </a:endParaRPr>
            </a:p>
          </p:txBody>
        </p:sp>
      </p:grpSp>
      <p:grpSp>
        <p:nvGrpSpPr>
          <p:cNvPr id="20" name="Google Shape;141;p21">
            <a:extLst>
              <a:ext uri="{FF2B5EF4-FFF2-40B4-BE49-F238E27FC236}">
                <a16:creationId xmlns:a16="http://schemas.microsoft.com/office/drawing/2014/main" id="{C49D6C22-0AC7-0F48-AA0A-077701CE4454}"/>
              </a:ext>
            </a:extLst>
          </p:cNvPr>
          <p:cNvGrpSpPr/>
          <p:nvPr/>
        </p:nvGrpSpPr>
        <p:grpSpPr>
          <a:xfrm>
            <a:off x="6198412" y="2778397"/>
            <a:ext cx="2782651" cy="1674686"/>
            <a:chOff x="4648925" y="2083850"/>
            <a:chExt cx="2087041" cy="1256046"/>
          </a:xfrm>
        </p:grpSpPr>
        <p:sp>
          <p:nvSpPr>
            <p:cNvPr id="21" name="Google Shape;132;p21">
              <a:extLst>
                <a:ext uri="{FF2B5EF4-FFF2-40B4-BE49-F238E27FC236}">
                  <a16:creationId xmlns:a16="http://schemas.microsoft.com/office/drawing/2014/main" id="{3C06A434-9029-EB42-9BE0-254311730B1A}"/>
                </a:ext>
              </a:extLst>
            </p:cNvPr>
            <p:cNvSpPr/>
            <p:nvPr/>
          </p:nvSpPr>
          <p:spPr>
            <a:xfrm>
              <a:off x="5622666" y="2889896"/>
              <a:ext cx="1113300" cy="450000"/>
            </a:xfrm>
            <a:prstGeom prst="roundRect">
              <a:avLst>
                <a:gd name="adj" fmla="val 16667"/>
              </a:avLst>
            </a:prstGeom>
            <a:solidFill>
              <a:srgbClr val="1155CC"/>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Read quantification</a:t>
              </a:r>
              <a:endParaRPr sz="1500">
                <a:solidFill>
                  <a:srgbClr val="FFFFFF"/>
                </a:solidFill>
                <a:latin typeface="Lato"/>
                <a:ea typeface="Lato"/>
                <a:cs typeface="Lato"/>
                <a:sym typeface="Lato"/>
              </a:endParaRPr>
            </a:p>
          </p:txBody>
        </p:sp>
        <p:cxnSp>
          <p:nvCxnSpPr>
            <p:cNvPr id="22" name="Google Shape;142;p21">
              <a:extLst>
                <a:ext uri="{FF2B5EF4-FFF2-40B4-BE49-F238E27FC236}">
                  <a16:creationId xmlns:a16="http://schemas.microsoft.com/office/drawing/2014/main" id="{E7E4D698-3A1A-E44A-9193-5BCB059F8830}"/>
                </a:ext>
              </a:extLst>
            </p:cNvPr>
            <p:cNvCxnSpPr>
              <a:stCxn id="27" idx="3"/>
              <a:endCxn id="21" idx="1"/>
            </p:cNvCxnSpPr>
            <p:nvPr/>
          </p:nvCxnSpPr>
          <p:spPr>
            <a:xfrm>
              <a:off x="5004136" y="3114896"/>
              <a:ext cx="618600" cy="0"/>
            </a:xfrm>
            <a:prstGeom prst="straightConnector1">
              <a:avLst/>
            </a:prstGeom>
            <a:noFill/>
            <a:ln w="9525" cap="flat" cmpd="sng">
              <a:solidFill>
                <a:schemeClr val="dk2"/>
              </a:solidFill>
              <a:prstDash val="solid"/>
              <a:round/>
              <a:headEnd type="none" w="med" len="med"/>
              <a:tailEnd type="triangle" w="med" len="med"/>
            </a:ln>
          </p:spPr>
        </p:cxnSp>
        <p:sp>
          <p:nvSpPr>
            <p:cNvPr id="23" name="Google Shape;144;p21">
              <a:extLst>
                <a:ext uri="{FF2B5EF4-FFF2-40B4-BE49-F238E27FC236}">
                  <a16:creationId xmlns:a16="http://schemas.microsoft.com/office/drawing/2014/main" id="{DB83D375-9695-9945-921B-4AB98B22A46E}"/>
                </a:ext>
              </a:extLst>
            </p:cNvPr>
            <p:cNvSpPr/>
            <p:nvPr/>
          </p:nvSpPr>
          <p:spPr>
            <a:xfrm>
              <a:off x="4963474" y="2898300"/>
              <a:ext cx="699900" cy="2166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100" b="1">
                  <a:highlight>
                    <a:srgbClr val="CCCCCC"/>
                  </a:highlight>
                  <a:latin typeface="Roboto Mono"/>
                  <a:ea typeface="Roboto Mono"/>
                  <a:cs typeface="Roboto Mono"/>
                  <a:sym typeface="Roboto Mono"/>
                </a:rPr>
                <a:t>sam/bam</a:t>
              </a:r>
              <a:endParaRPr sz="1100" b="1">
                <a:highlight>
                  <a:srgbClr val="CCCCCC"/>
                </a:highlight>
                <a:latin typeface="Roboto Mono"/>
                <a:ea typeface="Roboto Mono"/>
                <a:cs typeface="Roboto Mono"/>
                <a:sym typeface="Roboto Mono"/>
              </a:endParaRPr>
            </a:p>
          </p:txBody>
        </p:sp>
        <p:cxnSp>
          <p:nvCxnSpPr>
            <p:cNvPr id="24" name="Google Shape;145;p21">
              <a:extLst>
                <a:ext uri="{FF2B5EF4-FFF2-40B4-BE49-F238E27FC236}">
                  <a16:creationId xmlns:a16="http://schemas.microsoft.com/office/drawing/2014/main" id="{23A87970-F8E2-2F4E-A38F-8F74552BEC0D}"/>
                </a:ext>
              </a:extLst>
            </p:cNvPr>
            <p:cNvCxnSpPr>
              <a:stCxn id="23" idx="0"/>
            </p:cNvCxnSpPr>
            <p:nvPr/>
          </p:nvCxnSpPr>
          <p:spPr>
            <a:xfrm rot="10800000">
              <a:off x="531342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25" name="Google Shape;146;p21">
              <a:extLst>
                <a:ext uri="{FF2B5EF4-FFF2-40B4-BE49-F238E27FC236}">
                  <a16:creationId xmlns:a16="http://schemas.microsoft.com/office/drawing/2014/main" id="{08368C83-C2C7-514A-8908-C47DD24724BA}"/>
                </a:ext>
              </a:extLst>
            </p:cNvPr>
            <p:cNvSpPr/>
            <p:nvPr/>
          </p:nvSpPr>
          <p:spPr>
            <a:xfrm>
              <a:off x="4648925" y="2083850"/>
              <a:ext cx="1329000" cy="3504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r>
                <a:rPr lang="en-US" sz="1500" b="1">
                  <a:solidFill>
                    <a:srgbClr val="CC0000"/>
                  </a:solidFill>
                  <a:latin typeface="Lato"/>
                  <a:ea typeface="Lato"/>
                  <a:cs typeface="Lato"/>
                  <a:sym typeface="Lato"/>
                </a:rPr>
                <a:t>Quality control</a:t>
              </a:r>
              <a:endParaRPr sz="1200">
                <a:solidFill>
                  <a:srgbClr val="CC0000"/>
                </a:solidFill>
                <a:latin typeface="Lato"/>
                <a:ea typeface="Lato"/>
                <a:cs typeface="Lato"/>
                <a:sym typeface="Lato"/>
              </a:endParaRPr>
            </a:p>
          </p:txBody>
        </p:sp>
      </p:grpSp>
      <p:grpSp>
        <p:nvGrpSpPr>
          <p:cNvPr id="26" name="Google Shape;147;p21">
            <a:extLst>
              <a:ext uri="{FF2B5EF4-FFF2-40B4-BE49-F238E27FC236}">
                <a16:creationId xmlns:a16="http://schemas.microsoft.com/office/drawing/2014/main" id="{B9CD99EB-BDF1-BB4B-BE16-D1B543BCB5EA}"/>
              </a:ext>
            </a:extLst>
          </p:cNvPr>
          <p:cNvGrpSpPr/>
          <p:nvPr/>
        </p:nvGrpSpPr>
        <p:grpSpPr>
          <a:xfrm>
            <a:off x="3889336" y="2778397"/>
            <a:ext cx="2782678" cy="1674686"/>
            <a:chOff x="2917075" y="2083850"/>
            <a:chExt cx="2087061" cy="1256046"/>
          </a:xfrm>
        </p:grpSpPr>
        <p:sp>
          <p:nvSpPr>
            <p:cNvPr id="27" name="Google Shape;143;p21">
              <a:extLst>
                <a:ext uri="{FF2B5EF4-FFF2-40B4-BE49-F238E27FC236}">
                  <a16:creationId xmlns:a16="http://schemas.microsoft.com/office/drawing/2014/main" id="{1F715A5A-78C9-F24D-B610-7B409696828B}"/>
                </a:ext>
              </a:extLst>
            </p:cNvPr>
            <p:cNvSpPr/>
            <p:nvPr/>
          </p:nvSpPr>
          <p:spPr>
            <a:xfrm>
              <a:off x="3890836" y="2889896"/>
              <a:ext cx="1113300" cy="450000"/>
            </a:xfrm>
            <a:prstGeom prst="roundRect">
              <a:avLst>
                <a:gd name="adj" fmla="val 16667"/>
              </a:avLst>
            </a:prstGeom>
            <a:solidFill>
              <a:srgbClr val="3C78D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Read mapping</a:t>
              </a:r>
              <a:endParaRPr sz="1500">
                <a:solidFill>
                  <a:srgbClr val="FFFFFF"/>
                </a:solidFill>
                <a:latin typeface="Lato"/>
                <a:ea typeface="Lato"/>
                <a:cs typeface="Lato"/>
                <a:sym typeface="Lato"/>
              </a:endParaRPr>
            </a:p>
          </p:txBody>
        </p:sp>
        <p:cxnSp>
          <p:nvCxnSpPr>
            <p:cNvPr id="28" name="Google Shape;148;p21">
              <a:extLst>
                <a:ext uri="{FF2B5EF4-FFF2-40B4-BE49-F238E27FC236}">
                  <a16:creationId xmlns:a16="http://schemas.microsoft.com/office/drawing/2014/main" id="{D089446E-4C4E-324A-97FE-77B440CB2980}"/>
                </a:ext>
              </a:extLst>
            </p:cNvPr>
            <p:cNvCxnSpPr>
              <a:stCxn id="7" idx="3"/>
              <a:endCxn id="27" idx="1"/>
            </p:cNvCxnSpPr>
            <p:nvPr/>
          </p:nvCxnSpPr>
          <p:spPr>
            <a:xfrm>
              <a:off x="3272275" y="3114900"/>
              <a:ext cx="618600" cy="0"/>
            </a:xfrm>
            <a:prstGeom prst="straightConnector1">
              <a:avLst/>
            </a:prstGeom>
            <a:noFill/>
            <a:ln w="9525" cap="flat" cmpd="sng">
              <a:solidFill>
                <a:schemeClr val="dk2"/>
              </a:solidFill>
              <a:prstDash val="solid"/>
              <a:round/>
              <a:headEnd type="none" w="med" len="med"/>
              <a:tailEnd type="triangle" w="med" len="med"/>
            </a:ln>
          </p:spPr>
        </p:cxnSp>
        <p:sp>
          <p:nvSpPr>
            <p:cNvPr id="29" name="Google Shape;149;p21">
              <a:extLst>
                <a:ext uri="{FF2B5EF4-FFF2-40B4-BE49-F238E27FC236}">
                  <a16:creationId xmlns:a16="http://schemas.microsoft.com/office/drawing/2014/main" id="{6B2460A8-38B6-1343-ADD5-B1081BC534C7}"/>
                </a:ext>
              </a:extLst>
            </p:cNvPr>
            <p:cNvSpPr/>
            <p:nvPr/>
          </p:nvSpPr>
          <p:spPr>
            <a:xfrm>
              <a:off x="3294900" y="2898300"/>
              <a:ext cx="573300" cy="216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b="1">
                  <a:highlight>
                    <a:srgbClr val="CCCCCC"/>
                  </a:highlight>
                  <a:latin typeface="Roboto Mono"/>
                  <a:ea typeface="Roboto Mono"/>
                  <a:cs typeface="Roboto Mono"/>
                  <a:sym typeface="Roboto Mono"/>
                </a:rPr>
                <a:t>fastq</a:t>
              </a:r>
              <a:endParaRPr sz="1100" b="1">
                <a:latin typeface="Lato"/>
                <a:ea typeface="Lato"/>
                <a:cs typeface="Lato"/>
                <a:sym typeface="Lato"/>
              </a:endParaRPr>
            </a:p>
          </p:txBody>
        </p:sp>
        <p:cxnSp>
          <p:nvCxnSpPr>
            <p:cNvPr id="30" name="Google Shape;150;p21">
              <a:extLst>
                <a:ext uri="{FF2B5EF4-FFF2-40B4-BE49-F238E27FC236}">
                  <a16:creationId xmlns:a16="http://schemas.microsoft.com/office/drawing/2014/main" id="{032F440E-CD2A-C14B-8456-CA6F73218ACA}"/>
                </a:ext>
              </a:extLst>
            </p:cNvPr>
            <p:cNvCxnSpPr/>
            <p:nvPr/>
          </p:nvCxnSpPr>
          <p:spPr>
            <a:xfrm rot="10800000">
              <a:off x="3581574" y="2458200"/>
              <a:ext cx="0" cy="440100"/>
            </a:xfrm>
            <a:prstGeom prst="straightConnector1">
              <a:avLst/>
            </a:prstGeom>
            <a:noFill/>
            <a:ln w="9525" cap="flat" cmpd="sng">
              <a:solidFill>
                <a:schemeClr val="dk2"/>
              </a:solidFill>
              <a:prstDash val="dot"/>
              <a:round/>
              <a:headEnd type="none" w="med" len="med"/>
              <a:tailEnd type="triangle" w="med" len="med"/>
            </a:ln>
          </p:spPr>
        </p:cxnSp>
        <p:sp>
          <p:nvSpPr>
            <p:cNvPr id="31" name="Google Shape;151;p21">
              <a:extLst>
                <a:ext uri="{FF2B5EF4-FFF2-40B4-BE49-F238E27FC236}">
                  <a16:creationId xmlns:a16="http://schemas.microsoft.com/office/drawing/2014/main" id="{F10CC8E7-6896-694E-9368-54790BC39FE7}"/>
                </a:ext>
              </a:extLst>
            </p:cNvPr>
            <p:cNvSpPr/>
            <p:nvPr/>
          </p:nvSpPr>
          <p:spPr>
            <a:xfrm>
              <a:off x="2917075" y="2083850"/>
              <a:ext cx="1329000" cy="350400"/>
            </a:xfrm>
            <a:prstGeom prst="rect">
              <a:avLst/>
            </a:prstGeom>
            <a:noFill/>
            <a:ln>
              <a:noFill/>
            </a:ln>
          </p:spPr>
          <p:txBody>
            <a:bodyPr spcFirstLastPara="1" wrap="square" lIns="121900" tIns="121900" rIns="121900" bIns="121900" anchor="b" anchorCtr="0">
              <a:noAutofit/>
            </a:bodyPr>
            <a:lstStyle/>
            <a:p>
              <a:pPr marL="0" lvl="0" indent="0" algn="ctr" rtl="0">
                <a:spcBef>
                  <a:spcPts val="0"/>
                </a:spcBef>
                <a:spcAft>
                  <a:spcPts val="0"/>
                </a:spcAft>
                <a:buNone/>
              </a:pPr>
              <a:r>
                <a:rPr lang="en-US" sz="1500" b="1">
                  <a:solidFill>
                    <a:srgbClr val="CC0000"/>
                  </a:solidFill>
                  <a:latin typeface="Lato"/>
                  <a:ea typeface="Lato"/>
                  <a:cs typeface="Lato"/>
                  <a:sym typeface="Lato"/>
                </a:rPr>
                <a:t>Quality control</a:t>
              </a:r>
              <a:endParaRPr sz="1200">
                <a:solidFill>
                  <a:srgbClr val="CC0000"/>
                </a:solidFill>
                <a:latin typeface="Lato"/>
                <a:ea typeface="Lato"/>
                <a:cs typeface="Lato"/>
                <a:sym typeface="Lato"/>
              </a:endParaRPr>
            </a:p>
          </p:txBody>
        </p:sp>
      </p:grpSp>
      <p:sp>
        <p:nvSpPr>
          <p:cNvPr id="32" name="Google Shape;152;p21">
            <a:extLst>
              <a:ext uri="{FF2B5EF4-FFF2-40B4-BE49-F238E27FC236}">
                <a16:creationId xmlns:a16="http://schemas.microsoft.com/office/drawing/2014/main" id="{CED2C1B5-68B0-F94E-8FEE-46679C472D97}"/>
              </a:ext>
            </a:extLst>
          </p:cNvPr>
          <p:cNvSpPr/>
          <p:nvPr/>
        </p:nvSpPr>
        <p:spPr>
          <a:xfrm>
            <a:off x="450300" y="2575261"/>
            <a:ext cx="1484400" cy="600000"/>
          </a:xfrm>
          <a:prstGeom prst="roundRect">
            <a:avLst>
              <a:gd name="adj" fmla="val 16667"/>
            </a:avLst>
          </a:prstGeom>
          <a:solidFill>
            <a:srgbClr val="C9DAF8"/>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latin typeface="Lato"/>
                <a:ea typeface="Lato"/>
                <a:cs typeface="Lato"/>
                <a:sym typeface="Lato"/>
              </a:rPr>
              <a:t>Raw reads</a:t>
            </a:r>
            <a:endParaRPr sz="1500">
              <a:latin typeface="Lato"/>
              <a:ea typeface="Lato"/>
              <a:cs typeface="Lato"/>
              <a:sym typeface="Lato"/>
            </a:endParaRPr>
          </a:p>
        </p:txBody>
      </p:sp>
      <p:grpSp>
        <p:nvGrpSpPr>
          <p:cNvPr id="33" name="Google Shape;153;p21">
            <a:extLst>
              <a:ext uri="{FF2B5EF4-FFF2-40B4-BE49-F238E27FC236}">
                <a16:creationId xmlns:a16="http://schemas.microsoft.com/office/drawing/2014/main" id="{D68F2DD6-9A94-3546-9C47-1D7BBA292397}"/>
              </a:ext>
            </a:extLst>
          </p:cNvPr>
          <p:cNvGrpSpPr/>
          <p:nvPr/>
        </p:nvGrpSpPr>
        <p:grpSpPr>
          <a:xfrm>
            <a:off x="450289" y="3175261"/>
            <a:ext cx="1506562" cy="1277822"/>
            <a:chOff x="337725" y="2381505"/>
            <a:chExt cx="1129950" cy="958390"/>
          </a:xfrm>
        </p:grpSpPr>
        <p:sp>
          <p:nvSpPr>
            <p:cNvPr id="34" name="Google Shape;128;p21">
              <a:extLst>
                <a:ext uri="{FF2B5EF4-FFF2-40B4-BE49-F238E27FC236}">
                  <a16:creationId xmlns:a16="http://schemas.microsoft.com/office/drawing/2014/main" id="{43AD493B-2F42-2241-A23F-6A70C9B98FD1}"/>
                </a:ext>
              </a:extLst>
            </p:cNvPr>
            <p:cNvSpPr/>
            <p:nvPr/>
          </p:nvSpPr>
          <p:spPr>
            <a:xfrm>
              <a:off x="337725" y="2889896"/>
              <a:ext cx="1113300" cy="450000"/>
            </a:xfrm>
            <a:prstGeom prst="roundRect">
              <a:avLst>
                <a:gd name="adj" fmla="val 16667"/>
              </a:avLst>
            </a:prstGeom>
            <a:solidFill>
              <a:srgbClr val="A4C2F4"/>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a:solidFill>
                    <a:srgbClr val="FFFFFF"/>
                  </a:solidFill>
                  <a:latin typeface="Lato"/>
                  <a:ea typeface="Lato"/>
                  <a:cs typeface="Lato"/>
                  <a:sym typeface="Lato"/>
                </a:rPr>
                <a:t>Adapter removal</a:t>
              </a:r>
              <a:endParaRPr sz="1500">
                <a:solidFill>
                  <a:srgbClr val="FFFFFF"/>
                </a:solidFill>
                <a:latin typeface="Lato"/>
                <a:ea typeface="Lato"/>
                <a:cs typeface="Lato"/>
                <a:sym typeface="Lato"/>
              </a:endParaRPr>
            </a:p>
          </p:txBody>
        </p:sp>
        <p:cxnSp>
          <p:nvCxnSpPr>
            <p:cNvPr id="35" name="Google Shape;154;p21">
              <a:extLst>
                <a:ext uri="{FF2B5EF4-FFF2-40B4-BE49-F238E27FC236}">
                  <a16:creationId xmlns:a16="http://schemas.microsoft.com/office/drawing/2014/main" id="{7233719F-F9BA-E94B-AF5E-0A1174B4F7E1}"/>
                </a:ext>
              </a:extLst>
            </p:cNvPr>
            <p:cNvCxnSpPr>
              <a:stCxn id="32" idx="2"/>
              <a:endCxn id="34" idx="0"/>
            </p:cNvCxnSpPr>
            <p:nvPr/>
          </p:nvCxnSpPr>
          <p:spPr>
            <a:xfrm>
              <a:off x="894397" y="2381505"/>
              <a:ext cx="0" cy="508500"/>
            </a:xfrm>
            <a:prstGeom prst="straightConnector1">
              <a:avLst/>
            </a:prstGeom>
            <a:noFill/>
            <a:ln w="9525" cap="flat" cmpd="sng">
              <a:solidFill>
                <a:schemeClr val="dk2"/>
              </a:solidFill>
              <a:prstDash val="solid"/>
              <a:round/>
              <a:headEnd type="none" w="med" len="med"/>
              <a:tailEnd type="triangle" w="med" len="med"/>
            </a:ln>
          </p:spPr>
        </p:cxnSp>
        <p:sp>
          <p:nvSpPr>
            <p:cNvPr id="36" name="Google Shape;155;p21">
              <a:extLst>
                <a:ext uri="{FF2B5EF4-FFF2-40B4-BE49-F238E27FC236}">
                  <a16:creationId xmlns:a16="http://schemas.microsoft.com/office/drawing/2014/main" id="{E777B4E8-F90D-C943-A912-A3D03562C993}"/>
                </a:ext>
              </a:extLst>
            </p:cNvPr>
            <p:cNvSpPr/>
            <p:nvPr/>
          </p:nvSpPr>
          <p:spPr>
            <a:xfrm>
              <a:off x="894375" y="2463450"/>
              <a:ext cx="573300" cy="216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100" b="1">
                  <a:highlight>
                    <a:srgbClr val="CCCCCC"/>
                  </a:highlight>
                  <a:latin typeface="Roboto Mono"/>
                  <a:ea typeface="Roboto Mono"/>
                  <a:cs typeface="Roboto Mono"/>
                  <a:sym typeface="Roboto Mono"/>
                </a:rPr>
                <a:t>fastq</a:t>
              </a:r>
              <a:endParaRPr sz="1100" b="1">
                <a:highlight>
                  <a:srgbClr val="CCCCCC"/>
                </a:highlight>
                <a:latin typeface="Roboto Mono"/>
                <a:ea typeface="Roboto Mono"/>
                <a:cs typeface="Roboto Mono"/>
                <a:sym typeface="Roboto Mono"/>
              </a:endParaRPr>
            </a:p>
          </p:txBody>
        </p:sp>
      </p:grpSp>
      <p:sp>
        <p:nvSpPr>
          <p:cNvPr id="37" name="Google Shape;157;p21">
            <a:extLst>
              <a:ext uri="{FF2B5EF4-FFF2-40B4-BE49-F238E27FC236}">
                <a16:creationId xmlns:a16="http://schemas.microsoft.com/office/drawing/2014/main" id="{BBF9FBE4-74D8-4A40-8BF7-562156902CA0}"/>
              </a:ext>
            </a:extLst>
          </p:cNvPr>
          <p:cNvSpPr/>
          <p:nvPr/>
        </p:nvSpPr>
        <p:spPr>
          <a:xfrm>
            <a:off x="9698000" y="3744400"/>
            <a:ext cx="1735200" cy="840000"/>
          </a:xfrm>
          <a:prstGeom prst="roundRect">
            <a:avLst>
              <a:gd name="adj" fmla="val 16667"/>
            </a:avLst>
          </a:prstGeom>
          <a:noFill/>
          <a:ln w="28575" cap="flat" cmpd="sng">
            <a:solidFill>
              <a:srgbClr val="F1C23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21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B135-119C-524D-B02A-72D28796D29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Break: 10 minutes</a:t>
            </a:r>
          </a:p>
        </p:txBody>
      </p:sp>
      <p:sp>
        <p:nvSpPr>
          <p:cNvPr id="4" name="Footer Placeholder 3">
            <a:extLst>
              <a:ext uri="{FF2B5EF4-FFF2-40B4-BE49-F238E27FC236}">
                <a16:creationId xmlns:a16="http://schemas.microsoft.com/office/drawing/2014/main" id="{E9660A8C-07A0-C34E-AB86-CA392A71E631}"/>
              </a:ext>
            </a:extLst>
          </p:cNvPr>
          <p:cNvSpPr>
            <a:spLocks noGrp="1"/>
          </p:cNvSpPr>
          <p:nvPr>
            <p:ph type="ftr" sz="quarter" idx="11"/>
          </p:nvPr>
        </p:nvSpPr>
        <p:spPr>
          <a:xfrm>
            <a:off x="0" y="6492875"/>
            <a:ext cx="4114800" cy="365125"/>
          </a:xfrm>
        </p:spPr>
        <p:txBody>
          <a:bodyPr/>
          <a:lstStyle/>
          <a:p>
            <a:pPr algn="l"/>
            <a:r>
              <a:rPr lang="en-US"/>
              <a:t>CMM 262 Winter 2022</a:t>
            </a:r>
          </a:p>
        </p:txBody>
      </p:sp>
      <p:pic>
        <p:nvPicPr>
          <p:cNvPr id="1026" name="Picture 2">
            <a:extLst>
              <a:ext uri="{FF2B5EF4-FFF2-40B4-BE49-F238E27FC236}">
                <a16:creationId xmlns:a16="http://schemas.microsoft.com/office/drawing/2014/main" id="{596AF756-13EC-7345-8DEC-F6B7D25D8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064" y="2046193"/>
            <a:ext cx="10763872" cy="327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196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ECD3-F4F6-394E-84E9-68B7CE7FB2BA}"/>
              </a:ext>
            </a:extLst>
          </p:cNvPr>
          <p:cNvSpPr>
            <a:spLocks noGrp="1"/>
          </p:cNvSpPr>
          <p:nvPr>
            <p:ph type="title"/>
          </p:nvPr>
        </p:nvSpPr>
        <p:spPr>
          <a:xfrm>
            <a:off x="838200" y="2592937"/>
            <a:ext cx="10515600" cy="1325563"/>
          </a:xfrm>
        </p:spPr>
        <p:txBody>
          <a:bodyPr>
            <a:normAutofit fontScale="90000"/>
          </a:bodyPr>
          <a:lstStyle/>
          <a:p>
            <a:pPr algn="ctr"/>
            <a:r>
              <a:rPr lang="en-US" dirty="0">
                <a:latin typeface="Arial" panose="020B0604020202020204" pitchFamily="34" charset="0"/>
                <a:cs typeface="Arial" panose="020B0604020202020204" pitchFamily="34" charset="0"/>
              </a:rPr>
              <a:t>Exercise: miRNA-Seq Differential Expression Analysis using DESeq2 and </a:t>
            </a:r>
            <a:r>
              <a:rPr lang="en-US" dirty="0" err="1">
                <a:latin typeface="Arial" panose="020B0604020202020204" pitchFamily="34" charset="0"/>
                <a:cs typeface="Arial" panose="020B0604020202020204" pitchFamily="34" charset="0"/>
              </a:rPr>
              <a:t>edgeR</a:t>
            </a:r>
            <a:r>
              <a:rPr lang="en-US" dirty="0">
                <a:latin typeface="Arial" panose="020B0604020202020204" pitchFamily="34" charset="0"/>
                <a:cs typeface="Arial" panose="020B0604020202020204" pitchFamily="34" charset="0"/>
              </a:rPr>
              <a:t>-TMM</a:t>
            </a:r>
          </a:p>
        </p:txBody>
      </p:sp>
      <p:sp>
        <p:nvSpPr>
          <p:cNvPr id="4" name="Footer Placeholder 3">
            <a:extLst>
              <a:ext uri="{FF2B5EF4-FFF2-40B4-BE49-F238E27FC236}">
                <a16:creationId xmlns:a16="http://schemas.microsoft.com/office/drawing/2014/main" id="{69C5F5DC-1454-7549-91D5-3427094CF91C}"/>
              </a:ext>
            </a:extLst>
          </p:cNvPr>
          <p:cNvSpPr>
            <a:spLocks noGrp="1"/>
          </p:cNvSpPr>
          <p:nvPr>
            <p:ph type="ftr" sz="quarter" idx="11"/>
          </p:nvPr>
        </p:nvSpPr>
        <p:spPr>
          <a:xfrm>
            <a:off x="198120" y="6311900"/>
            <a:ext cx="4114800" cy="365125"/>
          </a:xfrm>
        </p:spPr>
        <p:txBody>
          <a:bodyPr/>
          <a:lstStyle/>
          <a:p>
            <a:pPr algn="l"/>
            <a:r>
              <a:rPr lang="en-US"/>
              <a:t>CMM 262 Winter 2022</a:t>
            </a:r>
          </a:p>
        </p:txBody>
      </p:sp>
    </p:spTree>
    <p:extLst>
      <p:ext uri="{BB962C8B-B14F-4D97-AF65-F5344CB8AC3E}">
        <p14:creationId xmlns:p14="http://schemas.microsoft.com/office/powerpoint/2010/main" val="361790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EE22-E74C-0F46-ABC6-A05A71C3C15D}"/>
              </a:ext>
            </a:extLst>
          </p:cNvPr>
          <p:cNvSpPr>
            <a:spLocks noGrp="1"/>
          </p:cNvSpPr>
          <p:nvPr>
            <p:ph type="title"/>
          </p:nvPr>
        </p:nvSpPr>
        <p:spPr>
          <a:xfrm>
            <a:off x="639580" y="240750"/>
            <a:ext cx="10515600" cy="1215356"/>
          </a:xfrm>
        </p:spPr>
        <p:txBody>
          <a:bodyPr/>
          <a:lstStyle/>
          <a:p>
            <a:r>
              <a:rPr lang="en-US" dirty="0">
                <a:latin typeface="Arial" panose="020B0604020202020204" pitchFamily="34" charset="0"/>
                <a:cs typeface="Arial" panose="020B0604020202020204" pitchFamily="34" charset="0"/>
              </a:rPr>
              <a:t>Normalization</a:t>
            </a:r>
          </a:p>
        </p:txBody>
      </p:sp>
      <p:graphicFrame>
        <p:nvGraphicFramePr>
          <p:cNvPr id="5" name="Table 4">
            <a:extLst>
              <a:ext uri="{FF2B5EF4-FFF2-40B4-BE49-F238E27FC236}">
                <a16:creationId xmlns:a16="http://schemas.microsoft.com/office/drawing/2014/main" id="{0D1C7298-AA89-9246-9B54-6FD5D6BA6D77}"/>
              </a:ext>
            </a:extLst>
          </p:cNvPr>
          <p:cNvGraphicFramePr>
            <a:graphicFrameLocks noGrp="1"/>
          </p:cNvGraphicFramePr>
          <p:nvPr/>
        </p:nvGraphicFramePr>
        <p:xfrm>
          <a:off x="639580" y="1456105"/>
          <a:ext cx="10924891" cy="4742204"/>
        </p:xfrm>
        <a:graphic>
          <a:graphicData uri="http://schemas.openxmlformats.org/drawingml/2006/table">
            <a:tbl>
              <a:tblPr>
                <a:tableStyleId>{5C22544A-7EE6-4342-B048-85BDC9FD1C3A}</a:tableStyleId>
              </a:tblPr>
              <a:tblGrid>
                <a:gridCol w="2310175">
                  <a:extLst>
                    <a:ext uri="{9D8B030D-6E8A-4147-A177-3AD203B41FA5}">
                      <a16:colId xmlns:a16="http://schemas.microsoft.com/office/drawing/2014/main" val="985665189"/>
                    </a:ext>
                  </a:extLst>
                </a:gridCol>
                <a:gridCol w="2980873">
                  <a:extLst>
                    <a:ext uri="{9D8B030D-6E8A-4147-A177-3AD203B41FA5}">
                      <a16:colId xmlns:a16="http://schemas.microsoft.com/office/drawing/2014/main" val="2611044209"/>
                    </a:ext>
                  </a:extLst>
                </a:gridCol>
                <a:gridCol w="2787113">
                  <a:extLst>
                    <a:ext uri="{9D8B030D-6E8A-4147-A177-3AD203B41FA5}">
                      <a16:colId xmlns:a16="http://schemas.microsoft.com/office/drawing/2014/main" val="2067779837"/>
                    </a:ext>
                  </a:extLst>
                </a:gridCol>
                <a:gridCol w="2846730">
                  <a:extLst>
                    <a:ext uri="{9D8B030D-6E8A-4147-A177-3AD203B41FA5}">
                      <a16:colId xmlns:a16="http://schemas.microsoft.com/office/drawing/2014/main" val="1519605552"/>
                    </a:ext>
                  </a:extLst>
                </a:gridCol>
              </a:tblGrid>
              <a:tr h="511374">
                <a:tc>
                  <a:txBody>
                    <a:bodyPr/>
                    <a:lstStyle/>
                    <a:p>
                      <a:pPr algn="ctr" fontAlgn="b"/>
                      <a:r>
                        <a:rPr lang="en-NZ" sz="1600" b="1" u="none" strike="noStrike" dirty="0">
                          <a:effectLst/>
                          <a:latin typeface="Arial" panose="020B0604020202020204" pitchFamily="34" charset="0"/>
                          <a:cs typeface="Arial" panose="020B0604020202020204" pitchFamily="34" charset="0"/>
                        </a:rPr>
                        <a:t>Normalization method</a:t>
                      </a:r>
                      <a:endParaRPr lang="en-NZ" sz="1600" b="1"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ctr" fontAlgn="b"/>
                      <a:r>
                        <a:rPr lang="en-NZ" sz="1600" b="1" u="none" strike="noStrike">
                          <a:effectLst/>
                          <a:latin typeface="Arial" panose="020B0604020202020204" pitchFamily="34" charset="0"/>
                          <a:cs typeface="Arial" panose="020B0604020202020204" pitchFamily="34" charset="0"/>
                        </a:rPr>
                        <a:t>Description</a:t>
                      </a:r>
                      <a:endParaRPr lang="en-NZ" sz="1600" b="1" i="0" u="none" strike="noStrike">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ctr" fontAlgn="b"/>
                      <a:r>
                        <a:rPr lang="en-NZ" sz="1600" b="1" u="none" strike="noStrike">
                          <a:effectLst/>
                          <a:latin typeface="Arial" panose="020B0604020202020204" pitchFamily="34" charset="0"/>
                          <a:cs typeface="Arial" panose="020B0604020202020204" pitchFamily="34" charset="0"/>
                        </a:rPr>
                        <a:t>Accounted factors</a:t>
                      </a:r>
                      <a:endParaRPr lang="en-NZ" sz="1600" b="1" i="0" u="none" strike="noStrike">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ctr" fontAlgn="b"/>
                      <a:r>
                        <a:rPr lang="en-NZ" sz="1600" b="1" u="none" strike="noStrike" dirty="0">
                          <a:effectLst/>
                          <a:latin typeface="Arial" panose="020B0604020202020204" pitchFamily="34" charset="0"/>
                          <a:cs typeface="Arial" panose="020B0604020202020204" pitchFamily="34" charset="0"/>
                        </a:rPr>
                        <a:t>Recommendations for use</a:t>
                      </a:r>
                      <a:endParaRPr lang="en-NZ" sz="1600" b="1"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extLst>
                  <a:ext uri="{0D108BD9-81ED-4DB2-BD59-A6C34878D82A}">
                    <a16:rowId xmlns:a16="http://schemas.microsoft.com/office/drawing/2014/main" val="4124260240"/>
                  </a:ext>
                </a:extLst>
              </a:tr>
              <a:tr h="1291538">
                <a:tc>
                  <a:txBody>
                    <a:bodyPr/>
                    <a:lstStyle/>
                    <a:p>
                      <a:pPr algn="l" fontAlgn="b"/>
                      <a:r>
                        <a:rPr lang="en-NZ" sz="1600" u="none" strike="noStrike" dirty="0">
                          <a:effectLst/>
                          <a:latin typeface="Arial" panose="020B0604020202020204" pitchFamily="34" charset="0"/>
                          <a:cs typeface="Arial" panose="020B0604020202020204" pitchFamily="34" charset="0"/>
                        </a:rPr>
                        <a:t>CPM (counts per million)</a:t>
                      </a:r>
                    </a:p>
                    <a:p>
                      <a:pPr algn="l" fontAlgn="b"/>
                      <a:endParaRPr lang="en-NZ" sz="1600" b="1"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r>
                        <a:rPr lang="en-NZ" sz="1600" u="none" strike="noStrike" dirty="0">
                          <a:effectLst/>
                          <a:latin typeface="Arial" panose="020B0604020202020204" pitchFamily="34" charset="0"/>
                          <a:cs typeface="Arial" panose="020B0604020202020204" pitchFamily="34" charset="0"/>
                        </a:rPr>
                        <a:t>Counts scaled by total number of reads</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r>
                        <a:rPr lang="en-NZ" sz="1600" u="none" strike="noStrike" dirty="0">
                          <a:effectLst/>
                          <a:latin typeface="Arial" panose="020B0604020202020204" pitchFamily="34" charset="0"/>
                          <a:cs typeface="Arial" panose="020B0604020202020204" pitchFamily="34" charset="0"/>
                        </a:rPr>
                        <a:t>Sequencing depth</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r>
                        <a:rPr lang="en-NZ" sz="1600" u="none" strike="noStrike" dirty="0">
                          <a:effectLst/>
                          <a:latin typeface="Arial" panose="020B0604020202020204" pitchFamily="34" charset="0"/>
                          <a:cs typeface="Arial" panose="020B0604020202020204" pitchFamily="34" charset="0"/>
                        </a:rPr>
                        <a:t>Gene count comparisons between replicates of the same sample group; NOT for within sample comparisons or DE analysis</a:t>
                      </a:r>
                    </a:p>
                  </a:txBody>
                  <a:tcPr marL="6606" marR="6606" marT="6606" marB="0" anchor="b"/>
                </a:tc>
                <a:extLst>
                  <a:ext uri="{0D108BD9-81ED-4DB2-BD59-A6C34878D82A}">
                    <a16:rowId xmlns:a16="http://schemas.microsoft.com/office/drawing/2014/main" val="4108851424"/>
                  </a:ext>
                </a:extLst>
              </a:tr>
              <a:tr h="1352140">
                <a:tc>
                  <a:txBody>
                    <a:bodyPr/>
                    <a:lstStyle/>
                    <a:p>
                      <a:pPr algn="l" fontAlgn="b"/>
                      <a:r>
                        <a:rPr lang="en-NZ" sz="1600" u="none" strike="noStrike" dirty="0">
                          <a:solidFill>
                            <a:schemeClr val="tx1"/>
                          </a:solidFill>
                          <a:effectLst/>
                          <a:latin typeface="Arial" panose="020B0604020202020204" pitchFamily="34" charset="0"/>
                          <a:cs typeface="Arial" panose="020B0604020202020204" pitchFamily="34" charset="0"/>
                        </a:rPr>
                        <a:t>DESeq2’s median of ratios</a:t>
                      </a:r>
                    </a:p>
                    <a:p>
                      <a:pPr algn="l" fontAlgn="b"/>
                      <a:endParaRPr lang="en-NZ" sz="1600" u="none" strike="noStrike" dirty="0">
                        <a:solidFill>
                          <a:schemeClr val="tx1"/>
                        </a:solidFill>
                        <a:effectLst/>
                        <a:latin typeface="Arial" panose="020B0604020202020204" pitchFamily="34" charset="0"/>
                        <a:cs typeface="Arial" panose="020B0604020202020204" pitchFamily="34" charset="0"/>
                      </a:endParaRPr>
                    </a:p>
                  </a:txBody>
                  <a:tcPr marL="6606" marR="6606" marT="6606" marB="0" anchor="b">
                    <a:solidFill>
                      <a:schemeClr val="accent4">
                        <a:lumMod val="20000"/>
                        <a:lumOff val="80000"/>
                      </a:schemeClr>
                    </a:solidFill>
                  </a:tcPr>
                </a:tc>
                <a:tc>
                  <a:txBody>
                    <a:bodyPr/>
                    <a:lstStyle/>
                    <a:p>
                      <a:pPr algn="l" fontAlgn="b"/>
                      <a:endParaRPr lang="en-NZ" sz="1600" u="none" strike="noStrike" dirty="0">
                        <a:effectLst/>
                        <a:latin typeface="Arial" panose="020B0604020202020204" pitchFamily="34" charset="0"/>
                        <a:cs typeface="Arial" panose="020B0604020202020204" pitchFamily="34" charset="0"/>
                      </a:endParaRPr>
                    </a:p>
                    <a:p>
                      <a:pPr algn="l" fontAlgn="b"/>
                      <a:r>
                        <a:rPr lang="en-NZ" sz="1600" u="none" strike="noStrike" dirty="0">
                          <a:effectLst/>
                          <a:latin typeface="Arial" panose="020B0604020202020204" pitchFamily="34" charset="0"/>
                          <a:cs typeface="Arial" panose="020B0604020202020204" pitchFamily="34" charset="0"/>
                        </a:rPr>
                        <a:t>Counts divided by sample-specific size factors determined by median ratio of gene counts relative to geometric mean per gene</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solidFill>
                      <a:schemeClr val="accent4">
                        <a:lumMod val="20000"/>
                        <a:lumOff val="80000"/>
                      </a:schemeClr>
                    </a:solidFill>
                  </a:tcPr>
                </a:tc>
                <a:tc>
                  <a:txBody>
                    <a:bodyPr/>
                    <a:lstStyle/>
                    <a:p>
                      <a:pPr algn="l" fontAlgn="b"/>
                      <a:r>
                        <a:rPr lang="en-NZ" sz="1600" u="none" strike="noStrike" dirty="0">
                          <a:effectLst/>
                          <a:latin typeface="Arial" panose="020B0604020202020204" pitchFamily="34" charset="0"/>
                          <a:cs typeface="Arial" panose="020B0604020202020204" pitchFamily="34" charset="0"/>
                        </a:rPr>
                        <a:t>Sequencing depth and RNA composition</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solidFill>
                      <a:schemeClr val="accent4">
                        <a:lumMod val="20000"/>
                        <a:lumOff val="80000"/>
                      </a:schemeClr>
                    </a:solidFill>
                  </a:tcPr>
                </a:tc>
                <a:tc>
                  <a:txBody>
                    <a:bodyPr/>
                    <a:lstStyle/>
                    <a:p>
                      <a:pPr algn="l" fontAlgn="b"/>
                      <a:r>
                        <a:rPr lang="en-NZ" sz="1600" u="none" strike="noStrike" dirty="0">
                          <a:effectLst/>
                          <a:latin typeface="Arial" panose="020B0604020202020204" pitchFamily="34" charset="0"/>
                          <a:cs typeface="Arial" panose="020B0604020202020204" pitchFamily="34" charset="0"/>
                        </a:rPr>
                        <a:t>Gene count comparisons between samples and for DE analysis; NOT for within sample comparisons</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solidFill>
                      <a:schemeClr val="accent4">
                        <a:lumMod val="20000"/>
                        <a:lumOff val="80000"/>
                      </a:schemeClr>
                    </a:solidFill>
                  </a:tcPr>
                </a:tc>
                <a:extLst>
                  <a:ext uri="{0D108BD9-81ED-4DB2-BD59-A6C34878D82A}">
                    <a16:rowId xmlns:a16="http://schemas.microsoft.com/office/drawing/2014/main" val="2615059444"/>
                  </a:ext>
                </a:extLst>
              </a:tr>
              <a:tr h="895492">
                <a:tc>
                  <a:txBody>
                    <a:bodyPr/>
                    <a:lstStyle/>
                    <a:p>
                      <a:pPr algn="l" fontAlgn="b"/>
                      <a:endParaRPr lang="en-NZ" sz="1600" b="0" i="0" u="none" strike="noStrike" dirty="0">
                        <a:solidFill>
                          <a:schemeClr val="tx1"/>
                        </a:solidFill>
                        <a:effectLst/>
                        <a:latin typeface="Arial" panose="020B0604020202020204" pitchFamily="34" charset="0"/>
                        <a:cs typeface="Arial" panose="020B0604020202020204" pitchFamily="34" charset="0"/>
                      </a:endParaRPr>
                    </a:p>
                    <a:p>
                      <a:pPr algn="l" fontAlgn="b"/>
                      <a:r>
                        <a:rPr lang="en-NZ" sz="1600" b="0" i="0" u="none" strike="noStrike" dirty="0" err="1">
                          <a:solidFill>
                            <a:schemeClr val="tx1"/>
                          </a:solidFill>
                          <a:effectLst/>
                          <a:latin typeface="Arial" panose="020B0604020202020204" pitchFamily="34" charset="0"/>
                          <a:cs typeface="Arial" panose="020B0604020202020204" pitchFamily="34" charset="0"/>
                        </a:rPr>
                        <a:t>EdgeR’s</a:t>
                      </a:r>
                      <a:r>
                        <a:rPr lang="en-NZ" sz="1600" b="0" i="0" u="none" strike="noStrike" dirty="0">
                          <a:solidFill>
                            <a:schemeClr val="tx1"/>
                          </a:solidFill>
                          <a:effectLst/>
                          <a:latin typeface="Arial" panose="020B0604020202020204" pitchFamily="34" charset="0"/>
                          <a:cs typeface="Arial" panose="020B0604020202020204" pitchFamily="34" charset="0"/>
                        </a:rPr>
                        <a:t> Trimmed Mean of M values (TMM)</a:t>
                      </a:r>
                    </a:p>
                    <a:p>
                      <a:pPr algn="l" fontAlgn="b"/>
                      <a:endParaRPr lang="en-NZ" sz="1600" b="0" i="0" u="none" strike="noStrike" dirty="0">
                        <a:solidFill>
                          <a:schemeClr val="tx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endParaRPr lang="en-NZ" sz="1600" u="none" strike="noStrike" dirty="0">
                        <a:effectLst/>
                        <a:latin typeface="Arial" panose="020B0604020202020204" pitchFamily="34" charset="0"/>
                        <a:cs typeface="Arial" panose="020B0604020202020204" pitchFamily="34" charset="0"/>
                      </a:endParaRPr>
                    </a:p>
                    <a:p>
                      <a:pPr algn="l" fontAlgn="b"/>
                      <a:r>
                        <a:rPr lang="en-NZ" sz="1600" u="none" strike="noStrike" dirty="0">
                          <a:effectLst/>
                          <a:latin typeface="Arial" panose="020B0604020202020204" pitchFamily="34" charset="0"/>
                          <a:cs typeface="Arial" panose="020B0604020202020204" pitchFamily="34" charset="0"/>
                        </a:rPr>
                        <a:t>Uses a weighted trimmed mean of the log expression ratios between samples</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r>
                        <a:rPr lang="en-NZ" sz="1600" u="none" strike="noStrike" dirty="0">
                          <a:effectLst/>
                          <a:latin typeface="Arial" panose="020B0604020202020204" pitchFamily="34" charset="0"/>
                          <a:cs typeface="Arial" panose="020B0604020202020204" pitchFamily="34" charset="0"/>
                        </a:rPr>
                        <a:t>Sequencing depth, RNA composition, and gene length</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tc>
                  <a:txBody>
                    <a:bodyPr/>
                    <a:lstStyle/>
                    <a:p>
                      <a:pPr algn="l" fontAlgn="b"/>
                      <a:r>
                        <a:rPr lang="en-NZ" sz="1600" u="none" strike="noStrike" dirty="0">
                          <a:effectLst/>
                          <a:latin typeface="Arial" panose="020B0604020202020204" pitchFamily="34" charset="0"/>
                          <a:cs typeface="Arial" panose="020B0604020202020204" pitchFamily="34" charset="0"/>
                        </a:rPr>
                        <a:t>Gene count comparisons between and within samples and for DE analysis</a:t>
                      </a:r>
                    </a:p>
                    <a:p>
                      <a:pPr algn="l" fontAlgn="b"/>
                      <a:endParaRPr lang="en-NZ" sz="1600" b="0" i="0" u="none" strike="noStrike" dirty="0">
                        <a:solidFill>
                          <a:srgbClr val="606C71"/>
                        </a:solidFill>
                        <a:effectLst/>
                        <a:latin typeface="Arial" panose="020B0604020202020204" pitchFamily="34" charset="0"/>
                        <a:cs typeface="Arial" panose="020B0604020202020204" pitchFamily="34" charset="0"/>
                      </a:endParaRPr>
                    </a:p>
                  </a:txBody>
                  <a:tcPr marL="6606" marR="6606" marT="6606" marB="0" anchor="b"/>
                </a:tc>
                <a:extLst>
                  <a:ext uri="{0D108BD9-81ED-4DB2-BD59-A6C34878D82A}">
                    <a16:rowId xmlns:a16="http://schemas.microsoft.com/office/drawing/2014/main" val="2751767367"/>
                  </a:ext>
                </a:extLst>
              </a:tr>
            </a:tbl>
          </a:graphicData>
        </a:graphic>
      </p:graphicFrame>
      <p:sp>
        <p:nvSpPr>
          <p:cNvPr id="3" name="Footer Placeholder 2">
            <a:extLst>
              <a:ext uri="{FF2B5EF4-FFF2-40B4-BE49-F238E27FC236}">
                <a16:creationId xmlns:a16="http://schemas.microsoft.com/office/drawing/2014/main" id="{2105A1AD-FE53-D54D-A532-2197A80E76D3}"/>
              </a:ext>
            </a:extLst>
          </p:cNvPr>
          <p:cNvSpPr>
            <a:spLocks noGrp="1"/>
          </p:cNvSpPr>
          <p:nvPr>
            <p:ph type="ftr" sz="quarter" idx="11"/>
          </p:nvPr>
        </p:nvSpPr>
        <p:spPr>
          <a:xfrm>
            <a:off x="0" y="6476569"/>
            <a:ext cx="4114800" cy="365125"/>
          </a:xfrm>
        </p:spPr>
        <p:txBody>
          <a:bodyPr/>
          <a:lstStyle/>
          <a:p>
            <a:pPr algn="l"/>
            <a:r>
              <a:rPr lang="en-US" dirty="0"/>
              <a:t>CMM 262 Winter 2022</a:t>
            </a:r>
          </a:p>
        </p:txBody>
      </p:sp>
    </p:spTree>
    <p:extLst>
      <p:ext uri="{BB962C8B-B14F-4D97-AF65-F5344CB8AC3E}">
        <p14:creationId xmlns:p14="http://schemas.microsoft.com/office/powerpoint/2010/main" val="1310270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52B383-DBFE-664A-B1D1-D136FA81AA67}"/>
              </a:ext>
            </a:extLst>
          </p:cNvPr>
          <p:cNvSpPr txBox="1">
            <a:spLocks/>
          </p:cNvSpPr>
          <p:nvPr/>
        </p:nvSpPr>
        <p:spPr>
          <a:xfrm>
            <a:off x="838200" y="365126"/>
            <a:ext cx="10515600" cy="1047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DESeq2: miRNA-Seq Exercise</a:t>
            </a:r>
          </a:p>
        </p:txBody>
      </p:sp>
      <p:sp>
        <p:nvSpPr>
          <p:cNvPr id="5" name="Content Placeholder 2">
            <a:extLst>
              <a:ext uri="{FF2B5EF4-FFF2-40B4-BE49-F238E27FC236}">
                <a16:creationId xmlns:a16="http://schemas.microsoft.com/office/drawing/2014/main" id="{0AD7E753-DD21-FD4B-B493-9464F07A2D8D}"/>
              </a:ext>
            </a:extLst>
          </p:cNvPr>
          <p:cNvSpPr>
            <a:spLocks noGrp="1"/>
          </p:cNvSpPr>
          <p:nvPr>
            <p:ph idx="1"/>
          </p:nvPr>
        </p:nvSpPr>
        <p:spPr>
          <a:xfrm>
            <a:off x="838200" y="1401726"/>
            <a:ext cx="10515600" cy="5302697"/>
          </a:xfrm>
        </p:spPr>
        <p:txBody>
          <a:bodyPr>
            <a:noAutofit/>
          </a:bodyPr>
          <a:lstStyle/>
          <a:p>
            <a:r>
              <a:rPr lang="en-NZ" sz="1200" u="sng" dirty="0">
                <a:latin typeface="Arial" panose="020B0604020202020204" pitchFamily="34" charset="0"/>
                <a:cs typeface="Arial" panose="020B0604020202020204" pitchFamily="34" charset="0"/>
              </a:rPr>
              <a:t>Input data</a:t>
            </a:r>
            <a:r>
              <a:rPr lang="en-NZ" sz="1200" dirty="0">
                <a:latin typeface="Arial" panose="020B0604020202020204" pitchFamily="34" charset="0"/>
                <a:cs typeface="Arial" panose="020B0604020202020204" pitchFamily="34" charset="0"/>
              </a:rPr>
              <a:t>: Raw, unfiltered read counts</a:t>
            </a:r>
            <a:endParaRPr lang="en-US" sz="1200" dirty="0">
              <a:latin typeface="Arial" panose="020B0604020202020204" pitchFamily="34" charset="0"/>
              <a:cs typeface="Arial" panose="020B0604020202020204" pitchFamily="34" charset="0"/>
            </a:endParaRPr>
          </a:p>
          <a:p>
            <a:r>
              <a:rPr lang="en-US" sz="1200" u="sng" dirty="0">
                <a:latin typeface="Arial" panose="020B0604020202020204" pitchFamily="34" charset="0"/>
                <a:cs typeface="Arial" panose="020B0604020202020204" pitchFamily="34" charset="0"/>
              </a:rPr>
              <a:t>Filtering: </a:t>
            </a:r>
          </a:p>
          <a:p>
            <a:pPr>
              <a:buFontTx/>
              <a:buChar char="-"/>
            </a:pPr>
            <a:r>
              <a:rPr lang="en-NZ" sz="1200" dirty="0">
                <a:latin typeface="Arial" panose="020B0604020202020204" pitchFamily="34" charset="0"/>
                <a:cs typeface="Arial" panose="020B0604020202020204" pitchFamily="34" charset="0"/>
              </a:rPr>
              <a:t>Pre-filtering not necessary but can be done to reduce memory size of </a:t>
            </a:r>
            <a:r>
              <a:rPr lang="en-NZ" sz="1200" i="1" dirty="0" err="1">
                <a:latin typeface="Arial" panose="020B0604020202020204" pitchFamily="34" charset="0"/>
                <a:cs typeface="Arial" panose="020B0604020202020204" pitchFamily="34" charset="0"/>
              </a:rPr>
              <a:t>dds</a:t>
            </a:r>
            <a:r>
              <a:rPr lang="en-NZ" sz="1200" dirty="0">
                <a:latin typeface="Arial" panose="020B0604020202020204" pitchFamily="34" charset="0"/>
                <a:cs typeface="Arial" panose="020B0604020202020204" pitchFamily="34" charset="0"/>
              </a:rPr>
              <a:t> object, increase speed of transformation and testing functions</a:t>
            </a:r>
          </a:p>
          <a:p>
            <a:pPr>
              <a:buFontTx/>
              <a:buChar char="-"/>
            </a:pPr>
            <a:r>
              <a:rPr lang="en-NZ" sz="1200" dirty="0">
                <a:latin typeface="Arial" panose="020B0604020202020204" pitchFamily="34" charset="0"/>
                <a:cs typeface="Arial" panose="020B0604020202020204" pitchFamily="34" charset="0"/>
              </a:rPr>
              <a:t>Independent filtering (default)</a:t>
            </a:r>
            <a:r>
              <a:rPr lang="en-NZ" sz="1200" i="1" dirty="0">
                <a:latin typeface="Arial" panose="020B0604020202020204" pitchFamily="34" charset="0"/>
                <a:cs typeface="Arial" panose="020B0604020202020204" pitchFamily="34" charset="0"/>
              </a:rPr>
              <a:t> results</a:t>
            </a:r>
            <a:r>
              <a:rPr lang="en-NZ" sz="1200" dirty="0">
                <a:latin typeface="Arial" panose="020B0604020202020204" pitchFamily="34" charset="0"/>
                <a:cs typeface="Arial" panose="020B0604020202020204" pitchFamily="34" charset="0"/>
              </a:rPr>
              <a:t> function automatically performs independent filtering based on the mean of normalized counts for each gene, optimizing the number of genes which will have an adjusted </a:t>
            </a:r>
            <a:r>
              <a:rPr lang="en-NZ" sz="1200" i="1" dirty="0">
                <a:latin typeface="Arial" panose="020B0604020202020204" pitchFamily="34" charset="0"/>
                <a:cs typeface="Arial" panose="020B0604020202020204" pitchFamily="34" charset="0"/>
              </a:rPr>
              <a:t>p</a:t>
            </a:r>
            <a:r>
              <a:rPr lang="en-NZ" sz="1200" dirty="0">
                <a:latin typeface="Arial" panose="020B0604020202020204" pitchFamily="34" charset="0"/>
                <a:cs typeface="Arial" panose="020B0604020202020204" pitchFamily="34" charset="0"/>
              </a:rPr>
              <a:t> value below a given FDR </a:t>
            </a:r>
            <a:r>
              <a:rPr lang="en-NZ" sz="1200" dirty="0" err="1">
                <a:latin typeface="Arial" panose="020B0604020202020204" pitchFamily="34" charset="0"/>
                <a:cs typeface="Arial" panose="020B0604020202020204" pitchFamily="34" charset="0"/>
              </a:rPr>
              <a:t>cutoff</a:t>
            </a:r>
            <a:r>
              <a:rPr lang="en-NZ" sz="1200" dirty="0">
                <a:latin typeface="Arial" panose="020B0604020202020204" pitchFamily="34" charset="0"/>
                <a:cs typeface="Arial" panose="020B0604020202020204" pitchFamily="34" charset="0"/>
              </a:rPr>
              <a:t>, alpha</a:t>
            </a:r>
          </a:p>
          <a:p>
            <a:pPr>
              <a:buFontTx/>
              <a:buChar char="-"/>
            </a:pPr>
            <a:r>
              <a:rPr lang="en-US" sz="1200" dirty="0">
                <a:latin typeface="Arial" panose="020B0604020202020204" pitchFamily="34" charset="0"/>
                <a:cs typeface="Arial" panose="020B0604020202020204" pitchFamily="34" charset="0"/>
              </a:rPr>
              <a:t>Weakly expressed genes that have no chance of DE, since low read counts suffer from high noise that any biological effect is drowned out by uncertainties from read counting</a:t>
            </a:r>
            <a:endParaRPr lang="en-NZ" sz="1200" dirty="0">
              <a:latin typeface="Arial" panose="020B0604020202020204" pitchFamily="34" charset="0"/>
              <a:cs typeface="Arial" panose="020B0604020202020204" pitchFamily="34" charset="0"/>
            </a:endParaRPr>
          </a:p>
          <a:p>
            <a:r>
              <a:rPr lang="en-NZ" sz="1200" u="sng" dirty="0">
                <a:latin typeface="Arial" panose="020B0604020202020204" pitchFamily="34" charset="0"/>
                <a:cs typeface="Arial" panose="020B0604020202020204" pitchFamily="34" charset="0"/>
              </a:rPr>
              <a:t>Results: </a:t>
            </a:r>
            <a:endParaRPr lang="en-US" sz="1200" u="sng" dirty="0">
              <a:latin typeface="Arial" panose="020B0604020202020204" pitchFamily="34" charset="0"/>
              <a:cs typeface="Arial" panose="020B0604020202020204" pitchFamily="34" charset="0"/>
            </a:endParaRPr>
          </a:p>
          <a:p>
            <a:pPr>
              <a:buFontTx/>
              <a:buChar char="-"/>
            </a:pPr>
            <a:r>
              <a:rPr lang="en-NZ" sz="1200" dirty="0">
                <a:latin typeface="Arial" panose="020B0604020202020204" pitchFamily="34" charset="0"/>
                <a:cs typeface="Arial" panose="020B0604020202020204" pitchFamily="34" charset="0"/>
              </a:rPr>
              <a:t>Results tables are generated using the function </a:t>
            </a:r>
            <a:r>
              <a:rPr lang="en-NZ" sz="1200" i="1" dirty="0">
                <a:latin typeface="Arial" panose="020B0604020202020204" pitchFamily="34" charset="0"/>
                <a:cs typeface="Arial" panose="020B0604020202020204" pitchFamily="34" charset="0"/>
              </a:rPr>
              <a:t>results</a:t>
            </a:r>
            <a:r>
              <a:rPr lang="en-NZ" sz="1200" dirty="0">
                <a:latin typeface="Arial" panose="020B0604020202020204" pitchFamily="34" charset="0"/>
                <a:cs typeface="Arial" panose="020B0604020202020204" pitchFamily="34" charset="0"/>
              </a:rPr>
              <a:t>, which extracts a results table with log2 fold changes, </a:t>
            </a:r>
            <a:r>
              <a:rPr lang="en-NZ" sz="1200" i="1" dirty="0">
                <a:latin typeface="Arial" panose="020B0604020202020204" pitchFamily="34" charset="0"/>
                <a:cs typeface="Arial" panose="020B0604020202020204" pitchFamily="34" charset="0"/>
              </a:rPr>
              <a:t>p</a:t>
            </a:r>
            <a:r>
              <a:rPr lang="en-NZ" sz="1200" dirty="0">
                <a:latin typeface="Arial" panose="020B0604020202020204" pitchFamily="34" charset="0"/>
                <a:cs typeface="Arial" panose="020B0604020202020204" pitchFamily="34" charset="0"/>
              </a:rPr>
              <a:t> values and adjusted </a:t>
            </a:r>
            <a:r>
              <a:rPr lang="en-NZ" sz="1200" i="1" dirty="0">
                <a:latin typeface="Arial" panose="020B0604020202020204" pitchFamily="34" charset="0"/>
                <a:cs typeface="Arial" panose="020B0604020202020204" pitchFamily="34" charset="0"/>
              </a:rPr>
              <a:t>p</a:t>
            </a:r>
            <a:r>
              <a:rPr lang="en-NZ" sz="1200" dirty="0">
                <a:latin typeface="Arial" panose="020B0604020202020204" pitchFamily="34" charset="0"/>
                <a:cs typeface="Arial" panose="020B0604020202020204" pitchFamily="34" charset="0"/>
              </a:rPr>
              <a:t> values.</a:t>
            </a:r>
            <a:endParaRPr lang="en-US" sz="1200" dirty="0">
              <a:latin typeface="Arial" panose="020B0604020202020204" pitchFamily="34" charset="0"/>
              <a:cs typeface="Arial" panose="020B0604020202020204" pitchFamily="34" charset="0"/>
            </a:endParaRPr>
          </a:p>
          <a:p>
            <a:r>
              <a:rPr lang="en-NZ" sz="1200" u="sng" dirty="0" err="1">
                <a:latin typeface="Arial" panose="020B0604020202020204" pitchFamily="34" charset="0"/>
                <a:cs typeface="Arial" panose="020B0604020202020204" pitchFamily="34" charset="0"/>
              </a:rPr>
              <a:t>rlog</a:t>
            </a:r>
            <a:r>
              <a:rPr lang="en-NZ" sz="1200" u="sng" dirty="0">
                <a:latin typeface="Arial" panose="020B0604020202020204" pitchFamily="34" charset="0"/>
                <a:cs typeface="Arial" panose="020B0604020202020204" pitchFamily="34" charset="0"/>
              </a:rPr>
              <a:t>:</a:t>
            </a:r>
          </a:p>
          <a:p>
            <a:pPr>
              <a:buFontTx/>
              <a:buChar char="-"/>
            </a:pPr>
            <a:r>
              <a:rPr lang="en-NZ" sz="1200" dirty="0">
                <a:latin typeface="Arial" panose="020B0604020202020204" pitchFamily="34" charset="0"/>
                <a:cs typeface="Arial" panose="020B0604020202020204" pitchFamily="34" charset="0"/>
              </a:rPr>
              <a:t>Transforms the count data to the log2 scale in a way which minimizes differences between samples for rows with small counts, and which normalizes with respect to library size. </a:t>
            </a:r>
            <a:endParaRPr lang="en-NZ" sz="1200" u="sng" dirty="0">
              <a:latin typeface="Arial" panose="020B0604020202020204" pitchFamily="34" charset="0"/>
              <a:cs typeface="Arial" panose="020B0604020202020204" pitchFamily="34" charset="0"/>
            </a:endParaRPr>
          </a:p>
          <a:p>
            <a:r>
              <a:rPr lang="en-NZ" sz="1200" u="sng" dirty="0">
                <a:latin typeface="Arial" panose="020B0604020202020204" pitchFamily="34" charset="0"/>
                <a:cs typeface="Arial" panose="020B0604020202020204" pitchFamily="34" charset="0"/>
              </a:rPr>
              <a:t>PCA plot: </a:t>
            </a:r>
          </a:p>
          <a:p>
            <a:r>
              <a:rPr lang="en-NZ" sz="1200" dirty="0">
                <a:latin typeface="Arial" panose="020B0604020202020204" pitchFamily="34" charset="0"/>
                <a:cs typeface="Arial" panose="020B0604020202020204" pitchFamily="34" charset="0"/>
              </a:rPr>
              <a:t>Visualize the overall effect of experimental covariates and batch effects</a:t>
            </a:r>
          </a:p>
          <a:p>
            <a:r>
              <a:rPr lang="en-NZ" sz="1200" u="sng" dirty="0">
                <a:latin typeface="Arial" panose="020B0604020202020204" pitchFamily="34" charset="0"/>
                <a:cs typeface="Arial" panose="020B0604020202020204" pitchFamily="34" charset="0"/>
              </a:rPr>
              <a:t>Distance matrix:</a:t>
            </a:r>
          </a:p>
          <a:p>
            <a:r>
              <a:rPr lang="en-NZ" sz="1200" dirty="0">
                <a:latin typeface="Arial" panose="020B0604020202020204" pitchFamily="34" charset="0"/>
                <a:cs typeface="Arial" panose="020B0604020202020204" pitchFamily="34" charset="0"/>
              </a:rPr>
              <a:t>A heatmap of this distance matrix gives us an overview over similarities and dissimilarities between samples</a:t>
            </a:r>
            <a:endParaRPr lang="en-NZ" sz="1200" u="sng" dirty="0">
              <a:latin typeface="Arial" panose="020B0604020202020204" pitchFamily="34" charset="0"/>
              <a:cs typeface="Arial" panose="020B0604020202020204" pitchFamily="34" charset="0"/>
            </a:endParaRPr>
          </a:p>
          <a:p>
            <a:r>
              <a:rPr lang="en-NZ" sz="1200" u="sng" dirty="0">
                <a:latin typeface="Arial" panose="020B0604020202020204" pitchFamily="34" charset="0"/>
                <a:cs typeface="Arial" panose="020B0604020202020204" pitchFamily="34" charset="0"/>
              </a:rPr>
              <a:t>DE analysis:</a:t>
            </a:r>
          </a:p>
          <a:p>
            <a:pPr>
              <a:buFontTx/>
              <a:buChar char="-"/>
            </a:pPr>
            <a:r>
              <a:rPr lang="en-NZ" sz="1200" dirty="0">
                <a:latin typeface="Arial" panose="020B0604020202020204" pitchFamily="34" charset="0"/>
                <a:cs typeface="Arial" panose="020B0604020202020204" pitchFamily="34" charset="0"/>
              </a:rPr>
              <a:t>Wald test</a:t>
            </a:r>
          </a:p>
          <a:p>
            <a:pPr>
              <a:buFontTx/>
              <a:buChar char="-"/>
            </a:pPr>
            <a:r>
              <a:rPr lang="en-NZ" sz="1200" dirty="0">
                <a:latin typeface="Arial" panose="020B0604020202020204" pitchFamily="34" charset="0"/>
                <a:cs typeface="Arial" panose="020B0604020202020204" pitchFamily="34" charset="0"/>
              </a:rPr>
              <a:t>Heatmap to visualize DE miRNAs</a:t>
            </a:r>
          </a:p>
          <a:p>
            <a:endParaRPr lang="en-US" sz="1200"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AB55EA73-98F0-B945-B148-E760BA90B3EE}"/>
              </a:ext>
            </a:extLst>
          </p:cNvPr>
          <p:cNvSpPr>
            <a:spLocks noGrp="1"/>
          </p:cNvSpPr>
          <p:nvPr>
            <p:ph type="ftr" sz="quarter" idx="11"/>
          </p:nvPr>
        </p:nvSpPr>
        <p:spPr>
          <a:xfrm>
            <a:off x="0" y="6492875"/>
            <a:ext cx="4114800" cy="365125"/>
          </a:xfrm>
        </p:spPr>
        <p:txBody>
          <a:bodyPr/>
          <a:lstStyle/>
          <a:p>
            <a:pPr algn="l"/>
            <a:r>
              <a:rPr lang="en-US" dirty="0"/>
              <a:t>CMM 262 Winter 2022</a:t>
            </a:r>
          </a:p>
        </p:txBody>
      </p:sp>
    </p:spTree>
    <p:extLst>
      <p:ext uri="{BB962C8B-B14F-4D97-AF65-F5344CB8AC3E}">
        <p14:creationId xmlns:p14="http://schemas.microsoft.com/office/powerpoint/2010/main" val="178988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703F2-C388-C445-A5AC-CDC6CC041B35}"/>
              </a:ext>
            </a:extLst>
          </p:cNvPr>
          <p:cNvSpPr>
            <a:spLocks noGrp="1"/>
          </p:cNvSpPr>
          <p:nvPr>
            <p:ph type="title"/>
          </p:nvPr>
        </p:nvSpPr>
        <p:spPr>
          <a:xfrm>
            <a:off x="838200" y="365125"/>
            <a:ext cx="10515600" cy="1128009"/>
          </a:xfrm>
        </p:spPr>
        <p:txBody>
          <a:bodyPr>
            <a:normAutofit/>
          </a:bodyPr>
          <a:lstStyle/>
          <a:p>
            <a:r>
              <a:rPr lang="en-US" sz="4000" dirty="0" err="1">
                <a:latin typeface="Arial" panose="020B0604020202020204" pitchFamily="34" charset="0"/>
                <a:cs typeface="Arial" panose="020B0604020202020204" pitchFamily="34" charset="0"/>
              </a:rPr>
              <a:t>EdgeR</a:t>
            </a:r>
            <a:r>
              <a:rPr lang="en-US" sz="4000" dirty="0">
                <a:latin typeface="Arial" panose="020B0604020202020204" pitchFamily="34" charset="0"/>
                <a:cs typeface="Arial" panose="020B0604020202020204" pitchFamily="34" charset="0"/>
              </a:rPr>
              <a:t>- TMM: miRNA-Seq Exercise</a:t>
            </a:r>
          </a:p>
        </p:txBody>
      </p:sp>
      <p:sp>
        <p:nvSpPr>
          <p:cNvPr id="3" name="Content Placeholder 2">
            <a:extLst>
              <a:ext uri="{FF2B5EF4-FFF2-40B4-BE49-F238E27FC236}">
                <a16:creationId xmlns:a16="http://schemas.microsoft.com/office/drawing/2014/main" id="{596E1F02-674F-FA4A-9FAC-DB4CA57343FF}"/>
              </a:ext>
            </a:extLst>
          </p:cNvPr>
          <p:cNvSpPr>
            <a:spLocks noGrp="1"/>
          </p:cNvSpPr>
          <p:nvPr>
            <p:ph idx="1"/>
          </p:nvPr>
        </p:nvSpPr>
        <p:spPr>
          <a:xfrm>
            <a:off x="838200" y="1493134"/>
            <a:ext cx="10515600" cy="4683829"/>
          </a:xfrm>
        </p:spPr>
        <p:txBody>
          <a:bodyPr>
            <a:noAutofit/>
          </a:bodyPr>
          <a:lstStyle/>
          <a:p>
            <a:r>
              <a:rPr lang="en-NZ" sz="1400" u="sng" dirty="0">
                <a:latin typeface="Arial" panose="020B0604020202020204" pitchFamily="34" charset="0"/>
                <a:cs typeface="Arial" panose="020B0604020202020204" pitchFamily="34" charset="0"/>
              </a:rPr>
              <a:t>Input data</a:t>
            </a:r>
            <a:r>
              <a:rPr lang="en-NZ" sz="1400" dirty="0">
                <a:latin typeface="Arial" panose="020B0604020202020204" pitchFamily="34" charset="0"/>
                <a:cs typeface="Arial" panose="020B0604020202020204" pitchFamily="34" charset="0"/>
              </a:rPr>
              <a:t>: Raw, unfiltered read counts</a:t>
            </a:r>
            <a:endParaRPr lang="en-US" sz="1400" dirty="0">
              <a:latin typeface="Arial" panose="020B0604020202020204" pitchFamily="34" charset="0"/>
              <a:cs typeface="Arial" panose="020B0604020202020204" pitchFamily="34" charset="0"/>
            </a:endParaRPr>
          </a:p>
          <a:p>
            <a:r>
              <a:rPr lang="en-US" sz="1400" u="sng" dirty="0">
                <a:latin typeface="Arial" panose="020B0604020202020204" pitchFamily="34" charset="0"/>
                <a:cs typeface="Arial" panose="020B0604020202020204" pitchFamily="34" charset="0"/>
              </a:rPr>
              <a:t>Filtering: </a:t>
            </a:r>
          </a:p>
          <a:p>
            <a:pPr>
              <a:buFontTx/>
              <a:buChar char="-"/>
            </a:pPr>
            <a:r>
              <a:rPr lang="en-US" sz="1400" dirty="0" err="1">
                <a:latin typeface="Arial" panose="020B0604020202020204" pitchFamily="34" charset="0"/>
                <a:cs typeface="Arial" panose="020B0604020202020204" pitchFamily="34" charset="0"/>
              </a:rPr>
              <a:t>EdgeR</a:t>
            </a:r>
            <a:r>
              <a:rPr lang="en-US" sz="1400" dirty="0">
                <a:latin typeface="Arial" panose="020B0604020202020204" pitchFamily="34" charset="0"/>
                <a:cs typeface="Arial" panose="020B0604020202020204" pitchFamily="34" charset="0"/>
              </a:rPr>
              <a:t> has options to filter data by group</a:t>
            </a:r>
          </a:p>
          <a:p>
            <a:pPr>
              <a:buFontTx/>
              <a:buChar char="-"/>
            </a:pPr>
            <a:r>
              <a:rPr lang="en-US" sz="1400" dirty="0">
                <a:latin typeface="Arial" panose="020B0604020202020204" pitchFamily="34" charset="0"/>
                <a:cs typeface="Arial" panose="020B0604020202020204" pitchFamily="34" charset="0"/>
              </a:rPr>
              <a:t>Filtering conducted using </a:t>
            </a:r>
            <a:r>
              <a:rPr lang="en-US" sz="1400" dirty="0" err="1">
                <a:latin typeface="Arial" panose="020B0604020202020204" pitchFamily="34" charset="0"/>
                <a:cs typeface="Arial" panose="020B0604020202020204" pitchFamily="34" charset="0"/>
              </a:rPr>
              <a:t>cpm</a:t>
            </a:r>
            <a:r>
              <a:rPr lang="en-US" sz="1400" dirty="0">
                <a:latin typeface="Arial" panose="020B0604020202020204" pitchFamily="34" charset="0"/>
                <a:cs typeface="Arial" panose="020B0604020202020204" pitchFamily="34" charset="0"/>
              </a:rPr>
              <a:t> cutoff </a:t>
            </a:r>
          </a:p>
          <a:p>
            <a:r>
              <a:rPr lang="en-US" sz="1400" u="sng" dirty="0">
                <a:latin typeface="Arial" panose="020B0604020202020204" pitchFamily="34" charset="0"/>
                <a:cs typeface="Arial" panose="020B0604020202020204" pitchFamily="34" charset="0"/>
              </a:rPr>
              <a:t>Normalization:</a:t>
            </a:r>
          </a:p>
          <a:p>
            <a:pPr>
              <a:buFontTx/>
              <a:buChar char="-"/>
            </a:pPr>
            <a:r>
              <a:rPr lang="en-US" sz="1400" dirty="0">
                <a:latin typeface="Arial" panose="020B0604020202020204" pitchFamily="34" charset="0"/>
                <a:cs typeface="Arial" panose="020B0604020202020204" pitchFamily="34" charset="0"/>
              </a:rPr>
              <a:t>TMM</a:t>
            </a:r>
          </a:p>
          <a:p>
            <a:r>
              <a:rPr lang="en-US" sz="1400" u="sng" dirty="0">
                <a:latin typeface="Arial" panose="020B0604020202020204" pitchFamily="34" charset="0"/>
                <a:cs typeface="Arial" panose="020B0604020202020204" pitchFamily="34" charset="0"/>
              </a:rPr>
              <a:t>Estimate dispersion:</a:t>
            </a:r>
          </a:p>
          <a:p>
            <a:pPr>
              <a:buFontTx/>
              <a:buChar char="-"/>
            </a:pPr>
            <a:r>
              <a:rPr lang="en-US" sz="1400" dirty="0">
                <a:latin typeface="Arial" panose="020B0604020202020204" pitchFamily="34" charset="0"/>
                <a:cs typeface="Arial" panose="020B0604020202020204" pitchFamily="34" charset="0"/>
              </a:rPr>
              <a:t>For data with single factor</a:t>
            </a:r>
          </a:p>
          <a:p>
            <a:pPr>
              <a:buFontTx/>
              <a:buChar char="-"/>
            </a:pPr>
            <a:r>
              <a:rPr lang="en-NZ" sz="1400" dirty="0">
                <a:latin typeface="Arial" panose="020B0604020202020204" pitchFamily="34" charset="0"/>
                <a:cs typeface="Arial" panose="020B0604020202020204" pitchFamily="34" charset="0"/>
              </a:rPr>
              <a:t>Dispersion=biological </a:t>
            </a:r>
            <a:r>
              <a:rPr lang="en-NZ" sz="1400" dirty="0" err="1">
                <a:latin typeface="Arial" panose="020B0604020202020204" pitchFamily="34" charset="0"/>
                <a:cs typeface="Arial" panose="020B0604020202020204" pitchFamily="34" charset="0"/>
              </a:rPr>
              <a:t>coefficent</a:t>
            </a:r>
            <a:r>
              <a:rPr lang="en-NZ" sz="1400" dirty="0">
                <a:latin typeface="Arial" panose="020B0604020202020204" pitchFamily="34" charset="0"/>
                <a:cs typeface="Arial" panose="020B0604020202020204" pitchFamily="34" charset="0"/>
              </a:rPr>
              <a:t> of variation (BCV) squared</a:t>
            </a:r>
          </a:p>
          <a:p>
            <a:r>
              <a:rPr lang="en-NZ" sz="1400" u="sng" dirty="0">
                <a:latin typeface="Arial" panose="020B0604020202020204" pitchFamily="34" charset="0"/>
                <a:cs typeface="Arial" panose="020B0604020202020204" pitchFamily="34" charset="0"/>
              </a:rPr>
              <a:t>Visualization of normalized and unnormalized data</a:t>
            </a:r>
          </a:p>
          <a:p>
            <a:r>
              <a:rPr lang="en-NZ" sz="1400" u="sng" dirty="0">
                <a:latin typeface="Arial" panose="020B0604020202020204" pitchFamily="34" charset="0"/>
                <a:cs typeface="Arial" panose="020B0604020202020204" pitchFamily="34" charset="0"/>
              </a:rPr>
              <a:t>PCA plot</a:t>
            </a:r>
          </a:p>
          <a:p>
            <a:r>
              <a:rPr lang="en-NZ" sz="1400" u="sng" dirty="0">
                <a:latin typeface="Arial" panose="020B0604020202020204" pitchFamily="34" charset="0"/>
                <a:cs typeface="Arial" panose="020B0604020202020204" pitchFamily="34" charset="0"/>
              </a:rPr>
              <a:t>DE analysis:</a:t>
            </a:r>
          </a:p>
          <a:p>
            <a:pPr>
              <a:buFontTx/>
              <a:buChar char="-"/>
            </a:pPr>
            <a:r>
              <a:rPr lang="en-NZ" sz="1400" dirty="0">
                <a:latin typeface="Arial" panose="020B0604020202020204" pitchFamily="34" charset="0"/>
                <a:cs typeface="Arial" panose="020B0604020202020204" pitchFamily="34" charset="0"/>
              </a:rPr>
              <a:t>Exact test, similar to Fisher’s exact test</a:t>
            </a:r>
          </a:p>
          <a:p>
            <a:pPr>
              <a:buFontTx/>
              <a:buChar char="-"/>
            </a:pPr>
            <a:r>
              <a:rPr lang="en-NZ" sz="1400" dirty="0">
                <a:latin typeface="Arial" panose="020B0604020202020204" pitchFamily="34" charset="0"/>
                <a:cs typeface="Arial" panose="020B0604020202020204" pitchFamily="34" charset="0"/>
              </a:rPr>
              <a:t>Heatmap to visualize DE miRNAs</a:t>
            </a:r>
          </a:p>
        </p:txBody>
      </p:sp>
      <p:sp>
        <p:nvSpPr>
          <p:cNvPr id="4" name="Footer Placeholder 3">
            <a:extLst>
              <a:ext uri="{FF2B5EF4-FFF2-40B4-BE49-F238E27FC236}">
                <a16:creationId xmlns:a16="http://schemas.microsoft.com/office/drawing/2014/main" id="{D667AE1E-94F6-C741-B904-8931C18A8A09}"/>
              </a:ext>
            </a:extLst>
          </p:cNvPr>
          <p:cNvSpPr>
            <a:spLocks noGrp="1"/>
          </p:cNvSpPr>
          <p:nvPr>
            <p:ph type="ftr" sz="quarter" idx="11"/>
          </p:nvPr>
        </p:nvSpPr>
        <p:spPr>
          <a:xfrm>
            <a:off x="11575" y="6513000"/>
            <a:ext cx="4114800" cy="365125"/>
          </a:xfrm>
        </p:spPr>
        <p:txBody>
          <a:bodyPr/>
          <a:lstStyle/>
          <a:p>
            <a:pPr algn="l"/>
            <a:r>
              <a:rPr lang="en-US"/>
              <a:t>CMM 262 Winter 2022</a:t>
            </a:r>
          </a:p>
        </p:txBody>
      </p:sp>
    </p:spTree>
    <p:extLst>
      <p:ext uri="{BB962C8B-B14F-4D97-AF65-F5344CB8AC3E}">
        <p14:creationId xmlns:p14="http://schemas.microsoft.com/office/powerpoint/2010/main" val="4200278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EEEB3E-BB8B-4241-A6FB-1F6897DC8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625"/>
          <a:stretch/>
        </p:blipFill>
        <p:spPr bwMode="auto">
          <a:xfrm>
            <a:off x="2514810" y="1425677"/>
            <a:ext cx="6350000" cy="54212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6FCBDB-651E-C946-9CFD-695A059F8D5D}"/>
              </a:ext>
            </a:extLst>
          </p:cNvPr>
          <p:cNvSpPr>
            <a:spLocks noGrp="1"/>
          </p:cNvSpPr>
          <p:nvPr>
            <p:ph type="title"/>
          </p:nvPr>
        </p:nvSpPr>
        <p:spPr>
          <a:xfrm>
            <a:off x="838199" y="365126"/>
            <a:ext cx="10794357" cy="984014"/>
          </a:xfrm>
        </p:spPr>
        <p:txBody>
          <a:bodyPr>
            <a:normAutofit/>
          </a:bodyPr>
          <a:lstStyle/>
          <a:p>
            <a:r>
              <a:rPr lang="en-US" sz="3600" dirty="0">
                <a:latin typeface="Arial" panose="020B0604020202020204" pitchFamily="34" charset="0"/>
                <a:cs typeface="Arial" panose="020B0604020202020204" pitchFamily="34" charset="0"/>
              </a:rPr>
              <a:t>Overlap in DE miRNAs using DESeq2 and TMM</a:t>
            </a:r>
          </a:p>
        </p:txBody>
      </p:sp>
      <p:sp>
        <p:nvSpPr>
          <p:cNvPr id="3" name="Footer Placeholder 2">
            <a:extLst>
              <a:ext uri="{FF2B5EF4-FFF2-40B4-BE49-F238E27FC236}">
                <a16:creationId xmlns:a16="http://schemas.microsoft.com/office/drawing/2014/main" id="{92FDD651-57E8-8040-BED7-52574CDEBBA2}"/>
              </a:ext>
            </a:extLst>
          </p:cNvPr>
          <p:cNvSpPr>
            <a:spLocks noGrp="1"/>
          </p:cNvSpPr>
          <p:nvPr>
            <p:ph type="ftr" sz="quarter" idx="11"/>
          </p:nvPr>
        </p:nvSpPr>
        <p:spPr>
          <a:xfrm>
            <a:off x="0" y="6492875"/>
            <a:ext cx="4114800" cy="365125"/>
          </a:xfrm>
        </p:spPr>
        <p:txBody>
          <a:bodyPr/>
          <a:lstStyle/>
          <a:p>
            <a:pPr algn="l"/>
            <a:r>
              <a:rPr lang="en-US"/>
              <a:t>CMM 262 Winter 2022</a:t>
            </a:r>
          </a:p>
        </p:txBody>
      </p:sp>
      <p:sp>
        <p:nvSpPr>
          <p:cNvPr id="8" name="TextBox 7">
            <a:extLst>
              <a:ext uri="{FF2B5EF4-FFF2-40B4-BE49-F238E27FC236}">
                <a16:creationId xmlns:a16="http://schemas.microsoft.com/office/drawing/2014/main" id="{07D52835-E3DB-FC41-A270-B58C2CC48074}"/>
              </a:ext>
            </a:extLst>
          </p:cNvPr>
          <p:cNvSpPr txBox="1"/>
          <p:nvPr/>
        </p:nvSpPr>
        <p:spPr>
          <a:xfrm>
            <a:off x="4163323" y="2213699"/>
            <a:ext cx="103684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21</a:t>
            </a:r>
          </a:p>
        </p:txBody>
      </p:sp>
      <p:sp>
        <p:nvSpPr>
          <p:cNvPr id="9" name="TextBox 8">
            <a:extLst>
              <a:ext uri="{FF2B5EF4-FFF2-40B4-BE49-F238E27FC236}">
                <a16:creationId xmlns:a16="http://schemas.microsoft.com/office/drawing/2014/main" id="{5755EB41-DF79-DA4F-8B6A-4D95ACFB97E8}"/>
              </a:ext>
            </a:extLst>
          </p:cNvPr>
          <p:cNvSpPr txBox="1"/>
          <p:nvPr/>
        </p:nvSpPr>
        <p:spPr>
          <a:xfrm>
            <a:off x="7141498" y="5918094"/>
            <a:ext cx="103684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2</a:t>
            </a:r>
          </a:p>
        </p:txBody>
      </p:sp>
      <p:sp>
        <p:nvSpPr>
          <p:cNvPr id="10" name="TextBox 9">
            <a:extLst>
              <a:ext uri="{FF2B5EF4-FFF2-40B4-BE49-F238E27FC236}">
                <a16:creationId xmlns:a16="http://schemas.microsoft.com/office/drawing/2014/main" id="{704D5F7D-D718-0A4F-885E-09A24A3B75B4}"/>
              </a:ext>
            </a:extLst>
          </p:cNvPr>
          <p:cNvSpPr txBox="1"/>
          <p:nvPr/>
        </p:nvSpPr>
        <p:spPr>
          <a:xfrm>
            <a:off x="5069444" y="3905487"/>
            <a:ext cx="207205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edgeR</a:t>
            </a:r>
            <a:r>
              <a:rPr lang="en-US" sz="2400" dirty="0">
                <a:latin typeface="Arial" panose="020B0604020202020204" pitchFamily="34" charset="0"/>
                <a:cs typeface="Arial" panose="020B0604020202020204" pitchFamily="34" charset="0"/>
              </a:rPr>
              <a:t>-TMM</a:t>
            </a:r>
          </a:p>
        </p:txBody>
      </p:sp>
      <p:sp>
        <p:nvSpPr>
          <p:cNvPr id="11" name="TextBox 10">
            <a:extLst>
              <a:ext uri="{FF2B5EF4-FFF2-40B4-BE49-F238E27FC236}">
                <a16:creationId xmlns:a16="http://schemas.microsoft.com/office/drawing/2014/main" id="{CD10202E-91D4-6441-88EA-4A71653E0029}"/>
              </a:ext>
            </a:extLst>
          </p:cNvPr>
          <p:cNvSpPr txBox="1"/>
          <p:nvPr/>
        </p:nvSpPr>
        <p:spPr>
          <a:xfrm>
            <a:off x="4163323" y="1819688"/>
            <a:ext cx="207205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DESeq2</a:t>
            </a:r>
          </a:p>
        </p:txBody>
      </p:sp>
      <p:sp>
        <p:nvSpPr>
          <p:cNvPr id="13" name="TextBox 12">
            <a:extLst>
              <a:ext uri="{FF2B5EF4-FFF2-40B4-BE49-F238E27FC236}">
                <a16:creationId xmlns:a16="http://schemas.microsoft.com/office/drawing/2014/main" id="{A9A437D2-1DE8-1649-B7D2-7A1856434D2A}"/>
              </a:ext>
            </a:extLst>
          </p:cNvPr>
          <p:cNvSpPr txBox="1"/>
          <p:nvPr/>
        </p:nvSpPr>
        <p:spPr>
          <a:xfrm>
            <a:off x="5716955" y="4410302"/>
            <a:ext cx="1036843"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59</a:t>
            </a:r>
          </a:p>
        </p:txBody>
      </p:sp>
    </p:spTree>
    <p:extLst>
      <p:ext uri="{BB962C8B-B14F-4D97-AF65-F5344CB8AC3E}">
        <p14:creationId xmlns:p14="http://schemas.microsoft.com/office/powerpoint/2010/main" val="1605848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A02A-F213-DE4F-9832-5EE8221FF37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Thank You!</a:t>
            </a:r>
          </a:p>
        </p:txBody>
      </p:sp>
      <p:sp>
        <p:nvSpPr>
          <p:cNvPr id="3" name="Content Placeholder 2">
            <a:extLst>
              <a:ext uri="{FF2B5EF4-FFF2-40B4-BE49-F238E27FC236}">
                <a16:creationId xmlns:a16="http://schemas.microsoft.com/office/drawing/2014/main" id="{DCF9E13B-8D1F-0544-97F4-55D6D288FCD7}"/>
              </a:ext>
            </a:extLst>
          </p:cNvPr>
          <p:cNvSpPr>
            <a:spLocks noGrp="1"/>
          </p:cNvSpPr>
          <p:nvPr>
            <p:ph idx="1"/>
          </p:nvPr>
        </p:nvSpPr>
        <p:spPr/>
        <p:txBody>
          <a:bodyPr/>
          <a:lstStyle/>
          <a:p>
            <a:r>
              <a:rPr lang="en-NZ" dirty="0">
                <a:latin typeface="Arial" panose="020B0604020202020204" pitchFamily="34" charset="0"/>
                <a:cs typeface="Arial" panose="020B0604020202020204" pitchFamily="34" charset="0"/>
              </a:rPr>
              <a:t>Assistant Prof. Alon Goren</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TAs:</a:t>
            </a:r>
          </a:p>
          <a:p>
            <a:r>
              <a:rPr lang="en-NZ" dirty="0">
                <a:latin typeface="Arial" panose="020B0604020202020204" pitchFamily="34" charset="0"/>
                <a:cs typeface="Arial" panose="020B0604020202020204" pitchFamily="34" charset="0"/>
              </a:rPr>
              <a:t>Pratibha Jagannatha</a:t>
            </a:r>
          </a:p>
          <a:p>
            <a:r>
              <a:rPr lang="en-NZ" dirty="0">
                <a:latin typeface="Arial" panose="020B0604020202020204" pitchFamily="34" charset="0"/>
                <a:cs typeface="Arial" panose="020B0604020202020204" pitchFamily="34" charset="0"/>
              </a:rPr>
              <a:t>Arya </a:t>
            </a:r>
            <a:r>
              <a:rPr lang="en-NZ" dirty="0" err="1">
                <a:latin typeface="Arial" panose="020B0604020202020204" pitchFamily="34" charset="0"/>
                <a:cs typeface="Arial" panose="020B0604020202020204" pitchFamily="34" charset="0"/>
              </a:rPr>
              <a:t>Massarat</a:t>
            </a:r>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Eric </a:t>
            </a:r>
            <a:r>
              <a:rPr lang="en-NZ" dirty="0" err="1">
                <a:latin typeface="Arial" panose="020B0604020202020204" pitchFamily="34" charset="0"/>
                <a:cs typeface="Arial" panose="020B0604020202020204" pitchFamily="34" charset="0"/>
              </a:rPr>
              <a:t>Kofman</a:t>
            </a:r>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Hannah </a:t>
            </a:r>
            <a:r>
              <a:rPr lang="en-NZ" dirty="0" err="1">
                <a:latin typeface="Arial" panose="020B0604020202020204" pitchFamily="34" charset="0"/>
                <a:cs typeface="Arial" panose="020B0604020202020204" pitchFamily="34" charset="0"/>
              </a:rPr>
              <a:t>Mummey</a:t>
            </a:r>
            <a:endParaRPr lang="en-NZ"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8B1F6913-4AAE-2B48-BDC7-00C70BB2125D}"/>
              </a:ext>
            </a:extLst>
          </p:cNvPr>
          <p:cNvSpPr>
            <a:spLocks noGrp="1"/>
          </p:cNvSpPr>
          <p:nvPr>
            <p:ph type="ftr" sz="quarter" idx="11"/>
          </p:nvPr>
        </p:nvSpPr>
        <p:spPr/>
        <p:txBody>
          <a:bodyPr/>
          <a:lstStyle/>
          <a:p>
            <a:r>
              <a:rPr lang="en-US"/>
              <a:t>CMM 262 Winter 2022</a:t>
            </a:r>
          </a:p>
        </p:txBody>
      </p:sp>
    </p:spTree>
    <p:extLst>
      <p:ext uri="{BB962C8B-B14F-4D97-AF65-F5344CB8AC3E}">
        <p14:creationId xmlns:p14="http://schemas.microsoft.com/office/powerpoint/2010/main" val="3635357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CE2E7B-1E9F-9449-9DED-FE7AA1E97F4B}"/>
              </a:ext>
            </a:extLst>
          </p:cNvPr>
          <p:cNvSpPr>
            <a:spLocks noGrp="1"/>
          </p:cNvSpPr>
          <p:nvPr>
            <p:ph type="ftr" sz="quarter" idx="11"/>
          </p:nvPr>
        </p:nvSpPr>
        <p:spPr>
          <a:xfrm>
            <a:off x="0" y="6420908"/>
            <a:ext cx="4114800" cy="365125"/>
          </a:xfrm>
        </p:spPr>
        <p:txBody>
          <a:bodyPr/>
          <a:lstStyle/>
          <a:p>
            <a:pPr algn="l"/>
            <a:r>
              <a:rPr lang="en-US" dirty="0">
                <a:latin typeface="Arial" panose="020B0604020202020204" pitchFamily="34" charset="0"/>
                <a:cs typeface="Arial" panose="020B0604020202020204" pitchFamily="34" charset="0"/>
              </a:rPr>
              <a:t>CMM 262 Winter 2022</a:t>
            </a:r>
          </a:p>
        </p:txBody>
      </p:sp>
      <p:sp>
        <p:nvSpPr>
          <p:cNvPr id="9" name="Google Shape;177;p23">
            <a:extLst>
              <a:ext uri="{FF2B5EF4-FFF2-40B4-BE49-F238E27FC236}">
                <a16:creationId xmlns:a16="http://schemas.microsoft.com/office/drawing/2014/main" id="{83059E47-5415-7E43-BEA2-4C12B6512F56}"/>
              </a:ext>
            </a:extLst>
          </p:cNvPr>
          <p:cNvSpPr txBox="1">
            <a:spLocks noGrp="1"/>
          </p:cNvSpPr>
          <p:nvPr>
            <p:ph type="title"/>
          </p:nvPr>
        </p:nvSpPr>
        <p:spPr>
          <a:xfrm>
            <a:off x="415600" y="288567"/>
            <a:ext cx="11360700" cy="76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latin typeface="Arial" panose="020B0604020202020204" pitchFamily="34" charset="0"/>
                <a:cs typeface="Arial" panose="020B0604020202020204" pitchFamily="34" charset="0"/>
              </a:rPr>
              <a:t>Why Normalize Reads?</a:t>
            </a:r>
            <a:endParaRPr dirty="0">
              <a:latin typeface="Arial" panose="020B0604020202020204" pitchFamily="34" charset="0"/>
              <a:cs typeface="Arial" panose="020B0604020202020204" pitchFamily="34" charset="0"/>
            </a:endParaRPr>
          </a:p>
        </p:txBody>
      </p:sp>
      <p:sp>
        <p:nvSpPr>
          <p:cNvPr id="10" name="Google Shape;178;p23">
            <a:extLst>
              <a:ext uri="{FF2B5EF4-FFF2-40B4-BE49-F238E27FC236}">
                <a16:creationId xmlns:a16="http://schemas.microsoft.com/office/drawing/2014/main" id="{C28EF881-86EF-B54C-9990-C04E3CF69338}"/>
              </a:ext>
            </a:extLst>
          </p:cNvPr>
          <p:cNvSpPr txBox="1">
            <a:spLocks/>
          </p:cNvSpPr>
          <p:nvPr/>
        </p:nvSpPr>
        <p:spPr>
          <a:xfrm>
            <a:off x="415600" y="1231833"/>
            <a:ext cx="11360700" cy="49860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64135">
              <a:lnSpc>
                <a:spcPct val="80000"/>
              </a:lnSpc>
              <a:spcBef>
                <a:spcPts val="0"/>
              </a:spcBef>
              <a:buClr>
                <a:schemeClr val="dk1"/>
              </a:buClr>
              <a:buSzPts val="2590"/>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indent="-64135">
              <a:lnSpc>
                <a:spcPct val="80000"/>
              </a:lnSpc>
              <a:buClr>
                <a:schemeClr val="dk1"/>
              </a:buClr>
              <a:buSzPts val="2590"/>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indent="-64135">
              <a:lnSpc>
                <a:spcPct val="80000"/>
              </a:lnSpc>
              <a:buClr>
                <a:schemeClr val="dk1"/>
              </a:buClr>
              <a:buSzPts val="2590"/>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indent="-64135">
              <a:lnSpc>
                <a:spcPct val="80000"/>
              </a:lnSpc>
              <a:buClr>
                <a:schemeClr val="dk1"/>
              </a:buClr>
              <a:buSzPts val="2590"/>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indent="0">
              <a:lnSpc>
                <a:spcPct val="80000"/>
              </a:lnSpc>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indent="0">
              <a:lnSpc>
                <a:spcPct val="80000"/>
              </a:lnSpc>
              <a:buFont typeface="Arial" panose="020B0604020202020204" pitchFamily="34" charset="0"/>
              <a:buNone/>
            </a:pPr>
            <a:endParaRPr lang="en-NZ" sz="2590" dirty="0">
              <a:latin typeface="Arial" panose="020B0604020202020204" pitchFamily="34" charset="0"/>
              <a:cs typeface="Arial" panose="020B0604020202020204" pitchFamily="34" charset="0"/>
            </a:endParaRPr>
          </a:p>
          <a:p>
            <a:pPr>
              <a:lnSpc>
                <a:spcPct val="80000"/>
              </a:lnSpc>
              <a:buClr>
                <a:schemeClr val="dk1"/>
              </a:buClr>
              <a:buSzPts val="2590"/>
            </a:pPr>
            <a:r>
              <a:rPr lang="en-NZ" sz="2590" dirty="0">
                <a:latin typeface="Arial" panose="020B0604020202020204" pitchFamily="34" charset="0"/>
                <a:cs typeface="Arial" panose="020B0604020202020204" pitchFamily="34" charset="0"/>
              </a:rPr>
              <a:t>Want to aggregate information across different replicates</a:t>
            </a:r>
            <a:endParaRPr lang="en-NZ" dirty="0">
              <a:latin typeface="Arial" panose="020B0604020202020204" pitchFamily="34" charset="0"/>
              <a:cs typeface="Arial" panose="020B0604020202020204" pitchFamily="34" charset="0"/>
            </a:endParaRPr>
          </a:p>
          <a:p>
            <a:pPr>
              <a:lnSpc>
                <a:spcPct val="80000"/>
              </a:lnSpc>
              <a:buClr>
                <a:schemeClr val="dk1"/>
              </a:buClr>
              <a:buSzPts val="2590"/>
            </a:pPr>
            <a:r>
              <a:rPr lang="en-NZ" sz="2590" dirty="0">
                <a:latin typeface="Arial" panose="020B0604020202020204" pitchFamily="34" charset="0"/>
                <a:cs typeface="Arial" panose="020B0604020202020204" pitchFamily="34" charset="0"/>
              </a:rPr>
              <a:t>Want to compare expression of different genes</a:t>
            </a:r>
            <a:endParaRPr lang="en-NZ" dirty="0">
              <a:latin typeface="Arial" panose="020B0604020202020204" pitchFamily="34" charset="0"/>
              <a:cs typeface="Arial" panose="020B0604020202020204" pitchFamily="34" charset="0"/>
            </a:endParaRPr>
          </a:p>
          <a:p>
            <a:pPr>
              <a:lnSpc>
                <a:spcPct val="80000"/>
              </a:lnSpc>
              <a:buClr>
                <a:schemeClr val="dk1"/>
              </a:buClr>
              <a:buSzPts val="2590"/>
            </a:pPr>
            <a:r>
              <a:rPr lang="en-NZ" sz="2590" dirty="0">
                <a:latin typeface="Arial" panose="020B0604020202020204" pitchFamily="34" charset="0"/>
                <a:cs typeface="Arial" panose="020B0604020202020204" pitchFamily="34" charset="0"/>
              </a:rPr>
              <a:t>Issues:</a:t>
            </a:r>
            <a:endParaRPr lang="en-NZ" dirty="0">
              <a:latin typeface="Arial" panose="020B0604020202020204" pitchFamily="34" charset="0"/>
              <a:cs typeface="Arial" panose="020B0604020202020204" pitchFamily="34" charset="0"/>
            </a:endParaRPr>
          </a:p>
          <a:p>
            <a:pPr lvl="1">
              <a:lnSpc>
                <a:spcPct val="80000"/>
              </a:lnSpc>
              <a:buClr>
                <a:schemeClr val="dk1"/>
              </a:buClr>
              <a:buSzPts val="2220"/>
            </a:pPr>
            <a:r>
              <a:rPr lang="en-NZ" sz="2220" dirty="0">
                <a:latin typeface="Arial" panose="020B0604020202020204" pitchFamily="34" charset="0"/>
                <a:cs typeface="Arial" panose="020B0604020202020204" pitchFamily="34" charset="0"/>
              </a:rPr>
              <a:t>Different sequencing depth between replicates</a:t>
            </a:r>
            <a:endParaRPr lang="en-NZ" dirty="0">
              <a:latin typeface="Arial" panose="020B0604020202020204" pitchFamily="34" charset="0"/>
              <a:cs typeface="Arial" panose="020B0604020202020204" pitchFamily="34" charset="0"/>
            </a:endParaRPr>
          </a:p>
          <a:p>
            <a:pPr lvl="1">
              <a:lnSpc>
                <a:spcPct val="80000"/>
              </a:lnSpc>
              <a:buClr>
                <a:schemeClr val="dk1"/>
              </a:buClr>
              <a:buSzPts val="2220"/>
            </a:pPr>
            <a:r>
              <a:rPr lang="en-NZ" sz="2220" dirty="0">
                <a:latin typeface="Arial" panose="020B0604020202020204" pitchFamily="34" charset="0"/>
                <a:cs typeface="Arial" panose="020B0604020202020204" pitchFamily="34" charset="0"/>
              </a:rPr>
              <a:t>Different gene length (bias towards larger genes)</a:t>
            </a:r>
            <a:endParaRPr lang="en-NZ" dirty="0">
              <a:latin typeface="Arial" panose="020B0604020202020204" pitchFamily="34" charset="0"/>
              <a:cs typeface="Arial" panose="020B0604020202020204" pitchFamily="34" charset="0"/>
            </a:endParaRPr>
          </a:p>
          <a:p>
            <a:pPr>
              <a:lnSpc>
                <a:spcPct val="80000"/>
              </a:lnSpc>
              <a:buClr>
                <a:schemeClr val="dk1"/>
              </a:buClr>
              <a:buSzPts val="2590"/>
            </a:pPr>
            <a:r>
              <a:rPr lang="en-NZ" sz="2590" dirty="0">
                <a:latin typeface="Arial" panose="020B0604020202020204" pitchFamily="34" charset="0"/>
                <a:cs typeface="Arial" panose="020B0604020202020204" pitchFamily="34" charset="0"/>
              </a:rPr>
              <a:t>Solution: FPKM / TPM</a:t>
            </a:r>
            <a:endParaRPr lang="en-NZ" dirty="0">
              <a:latin typeface="Arial" panose="020B0604020202020204" pitchFamily="34" charset="0"/>
              <a:cs typeface="Arial" panose="020B0604020202020204" pitchFamily="34" charset="0"/>
            </a:endParaRPr>
          </a:p>
        </p:txBody>
      </p:sp>
      <p:graphicFrame>
        <p:nvGraphicFramePr>
          <p:cNvPr id="11" name="Google Shape;179;p23">
            <a:extLst>
              <a:ext uri="{FF2B5EF4-FFF2-40B4-BE49-F238E27FC236}">
                <a16:creationId xmlns:a16="http://schemas.microsoft.com/office/drawing/2014/main" id="{84CE2A9A-C6A9-1142-B78A-E09566069EA3}"/>
              </a:ext>
            </a:extLst>
          </p:cNvPr>
          <p:cNvGraphicFramePr/>
          <p:nvPr>
            <p:extLst>
              <p:ext uri="{D42A27DB-BD31-4B8C-83A1-F6EECF244321}">
                <p14:modId xmlns:p14="http://schemas.microsoft.com/office/powerpoint/2010/main" val="2426360206"/>
              </p:ext>
            </p:extLst>
          </p:nvPr>
        </p:nvGraphicFramePr>
        <p:xfrm>
          <a:off x="2926521" y="1574750"/>
          <a:ext cx="6640812" cy="1854250"/>
        </p:xfrm>
        <a:graphic>
          <a:graphicData uri="http://schemas.openxmlformats.org/drawingml/2006/table">
            <a:tbl>
              <a:tblPr firstRow="1" bandRow="1">
                <a:tableStyleId>{3B4B98B0-60AC-42C2-AFA5-B58CD77FA1E5}</a:tableStyleId>
              </a:tblPr>
              <a:tblGrid>
                <a:gridCol w="2213604">
                  <a:extLst>
                    <a:ext uri="{9D8B030D-6E8A-4147-A177-3AD203B41FA5}">
                      <a16:colId xmlns:a16="http://schemas.microsoft.com/office/drawing/2014/main" val="20000"/>
                    </a:ext>
                  </a:extLst>
                </a:gridCol>
                <a:gridCol w="2213604">
                  <a:extLst>
                    <a:ext uri="{9D8B030D-6E8A-4147-A177-3AD203B41FA5}">
                      <a16:colId xmlns:a16="http://schemas.microsoft.com/office/drawing/2014/main" val="20001"/>
                    </a:ext>
                  </a:extLst>
                </a:gridCol>
                <a:gridCol w="2213604">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latin typeface="+mn-lt"/>
                          <a:cs typeface="Arial" panose="020B0604020202020204" pitchFamily="34" charset="0"/>
                        </a:rPr>
                        <a:t>Gene name</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Rep 1 read counts</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Rep 2</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latin typeface="+mn-lt"/>
                          <a:cs typeface="Arial" panose="020B0604020202020204" pitchFamily="34" charset="0"/>
                        </a:rPr>
                        <a:t> A (2kb)</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10</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12</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latin typeface="+mn-lt"/>
                          <a:cs typeface="Arial" panose="020B0604020202020204" pitchFamily="34" charset="0"/>
                        </a:rPr>
                        <a:t> B (4kb)</a:t>
                      </a:r>
                      <a:endParaRPr sz="180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20</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25</a:t>
                      </a:r>
                      <a:endParaRPr>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latin typeface="+mn-lt"/>
                          <a:cs typeface="Arial" panose="020B0604020202020204" pitchFamily="34" charset="0"/>
                        </a:rPr>
                        <a:t> C (1kb)</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a:latin typeface="+mn-lt"/>
                          <a:cs typeface="Arial" panose="020B0604020202020204" pitchFamily="34" charset="0"/>
                        </a:rPr>
                        <a:t>5</a:t>
                      </a:r>
                      <a:endParaRPr>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latin typeface="+mn-lt"/>
                          <a:cs typeface="Arial" panose="020B0604020202020204" pitchFamily="34" charset="0"/>
                        </a:rPr>
                        <a:t>8</a:t>
                      </a:r>
                      <a:endParaRPr dirty="0">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latin typeface="+mn-lt"/>
                          <a:cs typeface="Arial" panose="020B0604020202020204" pitchFamily="34" charset="0"/>
                        </a:rPr>
                        <a:t> D (10kb)</a:t>
                      </a:r>
                      <a:endParaRPr sz="180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latin typeface="+mn-lt"/>
                          <a:cs typeface="Arial" panose="020B0604020202020204" pitchFamily="34" charset="0"/>
                        </a:rPr>
                        <a:t>0</a:t>
                      </a:r>
                      <a:endParaRPr dirty="0">
                        <a:latin typeface="+mn-lt"/>
                        <a:cs typeface="Arial" panose="020B0604020202020204" pitchFamily="34" charset="0"/>
                      </a:endParaRPr>
                    </a:p>
                  </a:txBody>
                  <a:tcPr marL="91450" marR="91450" marT="45725" marB="45725"/>
                </a:tc>
                <a:tc>
                  <a:txBody>
                    <a:bodyPr/>
                    <a:lstStyle/>
                    <a:p>
                      <a:pPr marL="0" marR="0" lvl="0" indent="0" algn="l" rtl="0">
                        <a:spcBef>
                          <a:spcPts val="0"/>
                        </a:spcBef>
                        <a:spcAft>
                          <a:spcPts val="0"/>
                        </a:spcAft>
                        <a:buNone/>
                      </a:pPr>
                      <a:r>
                        <a:rPr lang="en-US" sz="1800" dirty="0">
                          <a:latin typeface="+mn-lt"/>
                          <a:cs typeface="Arial" panose="020B0604020202020204" pitchFamily="34" charset="0"/>
                        </a:rPr>
                        <a:t>0</a:t>
                      </a:r>
                      <a:endParaRPr dirty="0">
                        <a:latin typeface="+mn-lt"/>
                        <a:cs typeface="Arial" panose="020B0604020202020204" pitchFamily="34" charset="0"/>
                      </a:endParaRPr>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057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FF06-FEDB-4C49-90EC-D1EFC543E547}"/>
              </a:ext>
            </a:extLst>
          </p:cNvPr>
          <p:cNvSpPr>
            <a:spLocks noGrp="1"/>
          </p:cNvSpPr>
          <p:nvPr>
            <p:ph type="title"/>
          </p:nvPr>
        </p:nvSpPr>
        <p:spPr>
          <a:xfrm>
            <a:off x="838200" y="365126"/>
            <a:ext cx="10515600" cy="938742"/>
          </a:xfrm>
        </p:spPr>
        <p:txBody>
          <a:bodyPr/>
          <a:lstStyle/>
          <a:p>
            <a:r>
              <a:rPr lang="en-US" dirty="0">
                <a:latin typeface="Arial" panose="020B0604020202020204" pitchFamily="34" charset="0"/>
                <a:cs typeface="Arial" panose="020B0604020202020204" pitchFamily="34" charset="0"/>
              </a:rPr>
              <a:t>RPM/CPM</a:t>
            </a:r>
          </a:p>
        </p:txBody>
      </p:sp>
      <p:sp>
        <p:nvSpPr>
          <p:cNvPr id="3" name="Content Placeholder 2">
            <a:extLst>
              <a:ext uri="{FF2B5EF4-FFF2-40B4-BE49-F238E27FC236}">
                <a16:creationId xmlns:a16="http://schemas.microsoft.com/office/drawing/2014/main" id="{E21BDC55-EDC9-DD4C-ADC7-9C92D44DC94B}"/>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Reads per million or Counts per million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RPM or CPM = </a:t>
            </a:r>
            <a:r>
              <a:rPr lang="en-US" u="sng" dirty="0">
                <a:latin typeface="Arial" panose="020B0604020202020204" pitchFamily="34" charset="0"/>
                <a:cs typeface="Arial" panose="020B0604020202020204" pitchFamily="34" charset="0"/>
              </a:rPr>
              <a:t>Number of reads mapped to gene </a:t>
            </a:r>
            <a:r>
              <a:rPr lang="en-US" dirty="0">
                <a:latin typeface="Arial" panose="020B0604020202020204" pitchFamily="34" charset="0"/>
                <a:cs typeface="Arial" panose="020B0604020202020204" pitchFamily="34" charset="0"/>
              </a:rPr>
              <a:t> x 10</a:t>
            </a:r>
            <a:r>
              <a:rPr lang="en-US" baseline="30000" dirty="0">
                <a:latin typeface="Arial" panose="020B0604020202020204" pitchFamily="34" charset="0"/>
                <a:cs typeface="Arial" panose="020B0604020202020204" pitchFamily="34" charset="0"/>
              </a:rPr>
              <a:t>6</a:t>
            </a:r>
          </a:p>
          <a:p>
            <a:pPr marL="0" indent="0">
              <a:buNone/>
            </a:pPr>
            <a:r>
              <a:rPr lang="en-US" dirty="0">
                <a:latin typeface="Arial" panose="020B0604020202020204" pitchFamily="34" charset="0"/>
                <a:cs typeface="Arial" panose="020B0604020202020204" pitchFamily="34" charset="0"/>
              </a:rPr>
              <a:t>                            Total number of mapped reads</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Does not account for transcript length</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OK to use for sequencing protocols where reads are generated irrespective of gene length</a:t>
            </a:r>
          </a:p>
        </p:txBody>
      </p:sp>
      <p:sp>
        <p:nvSpPr>
          <p:cNvPr id="4" name="Footer Placeholder 3">
            <a:extLst>
              <a:ext uri="{FF2B5EF4-FFF2-40B4-BE49-F238E27FC236}">
                <a16:creationId xmlns:a16="http://schemas.microsoft.com/office/drawing/2014/main" id="{FCCD5158-129E-C847-A220-8AA8097390C3}"/>
              </a:ext>
            </a:extLst>
          </p:cNvPr>
          <p:cNvSpPr>
            <a:spLocks noGrp="1"/>
          </p:cNvSpPr>
          <p:nvPr>
            <p:ph type="ftr" sz="quarter" idx="11"/>
          </p:nvPr>
        </p:nvSpPr>
        <p:spPr>
          <a:xfrm>
            <a:off x="0" y="6492874"/>
            <a:ext cx="4114800" cy="365125"/>
          </a:xfrm>
        </p:spPr>
        <p:txBody>
          <a:bodyPr/>
          <a:lstStyle/>
          <a:p>
            <a:pPr algn="l"/>
            <a:r>
              <a:rPr lang="en-US"/>
              <a:t>CMM 262 Winter 2022</a:t>
            </a:r>
          </a:p>
        </p:txBody>
      </p:sp>
    </p:spTree>
    <p:extLst>
      <p:ext uri="{BB962C8B-B14F-4D97-AF65-F5344CB8AC3E}">
        <p14:creationId xmlns:p14="http://schemas.microsoft.com/office/powerpoint/2010/main" val="22414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6AAB2-86A4-AA49-B87A-EE7E0679862D}"/>
              </a:ext>
            </a:extLst>
          </p:cNvPr>
          <p:cNvSpPr>
            <a:spLocks noGrp="1"/>
          </p:cNvSpPr>
          <p:nvPr>
            <p:ph type="title"/>
          </p:nvPr>
        </p:nvSpPr>
        <p:spPr/>
        <p:txBody>
          <a:bodyPr/>
          <a:lstStyle/>
          <a:p>
            <a:r>
              <a:rPr lang="en-US" dirty="0"/>
              <a:t>RPKM/FPKM</a:t>
            </a:r>
          </a:p>
        </p:txBody>
      </p:sp>
      <p:sp>
        <p:nvSpPr>
          <p:cNvPr id="3" name="Text Placeholder 2">
            <a:extLst>
              <a:ext uri="{FF2B5EF4-FFF2-40B4-BE49-F238E27FC236}">
                <a16:creationId xmlns:a16="http://schemas.microsoft.com/office/drawing/2014/main" id="{7B57DD29-37B6-FE4C-8406-3AE3B0B02A70}"/>
              </a:ext>
            </a:extLst>
          </p:cNvPr>
          <p:cNvSpPr>
            <a:spLocks noGrp="1"/>
          </p:cNvSpPr>
          <p:nvPr>
            <p:ph type="body" idx="1"/>
          </p:nvPr>
        </p:nvSpPr>
        <p:spPr/>
        <p:txBody>
          <a:bodyPr/>
          <a:lstStyle/>
          <a:p>
            <a:r>
              <a:rPr lang="en-US" dirty="0"/>
              <a:t>RPKM: Reads Per Kilobase of transcript per Million mapped reads</a:t>
            </a:r>
          </a:p>
          <a:p>
            <a:r>
              <a:rPr lang="en-US" dirty="0"/>
              <a:t>FPKM*: Fragments Per Kilobase of transcript per Million mapped reads</a:t>
            </a:r>
          </a:p>
          <a:p>
            <a:endParaRPr lang="en-US" dirty="0"/>
          </a:p>
          <a:p>
            <a:r>
              <a:rPr lang="en-US" dirty="0"/>
              <a:t>FPKM (or RPKM) attempts to normalize for gene size and library depth </a:t>
            </a:r>
          </a:p>
          <a:p>
            <a:endParaRPr lang="en-US" dirty="0"/>
          </a:p>
          <a:p>
            <a:r>
              <a:rPr lang="en-US" dirty="0"/>
              <a:t>FPKM = 10</a:t>
            </a:r>
            <a:r>
              <a:rPr lang="en-US" baseline="30000" dirty="0"/>
              <a:t>6</a:t>
            </a:r>
            <a:r>
              <a:rPr lang="en-US" dirty="0"/>
              <a:t> x </a:t>
            </a:r>
            <a:r>
              <a:rPr lang="en-US" u="sng" dirty="0"/>
              <a:t>number of reads mapped to gene </a:t>
            </a:r>
            <a:r>
              <a:rPr lang="en-US" i="1" u="sng" dirty="0" err="1"/>
              <a:t>i</a:t>
            </a:r>
            <a:r>
              <a:rPr lang="en-US" u="sng" dirty="0"/>
              <a:t> in sample</a:t>
            </a:r>
          </a:p>
          <a:p>
            <a:pPr marL="50800" indent="0">
              <a:buNone/>
            </a:pPr>
            <a:r>
              <a:rPr lang="en-US" dirty="0"/>
              <a:t>                            length of gene</a:t>
            </a:r>
            <a:r>
              <a:rPr lang="en-US" i="1" dirty="0"/>
              <a:t> </a:t>
            </a:r>
            <a:r>
              <a:rPr lang="en-US" i="1" dirty="0" err="1"/>
              <a:t>i</a:t>
            </a:r>
            <a:r>
              <a:rPr lang="en-US" i="1" dirty="0"/>
              <a:t>  </a:t>
            </a:r>
            <a:r>
              <a:rPr lang="en-US" dirty="0"/>
              <a:t>x sum of all genes in sample</a:t>
            </a:r>
          </a:p>
        </p:txBody>
      </p:sp>
      <p:sp>
        <p:nvSpPr>
          <p:cNvPr id="4" name="TextBox 3">
            <a:extLst>
              <a:ext uri="{FF2B5EF4-FFF2-40B4-BE49-F238E27FC236}">
                <a16:creationId xmlns:a16="http://schemas.microsoft.com/office/drawing/2014/main" id="{90393BB3-82BD-0842-B84A-63640E47D0B9}"/>
              </a:ext>
            </a:extLst>
          </p:cNvPr>
          <p:cNvSpPr txBox="1"/>
          <p:nvPr/>
        </p:nvSpPr>
        <p:spPr>
          <a:xfrm>
            <a:off x="415600" y="6200101"/>
            <a:ext cx="1077824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*Fragments can mean either individual reads (SE) or paired-end reads that map together (PE)</a:t>
            </a:r>
          </a:p>
        </p:txBody>
      </p:sp>
    </p:spTree>
    <p:extLst>
      <p:ext uri="{BB962C8B-B14F-4D97-AF65-F5344CB8AC3E}">
        <p14:creationId xmlns:p14="http://schemas.microsoft.com/office/powerpoint/2010/main" val="24317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3819-169A-A940-94B2-D182E3A4DBCC}"/>
              </a:ext>
            </a:extLst>
          </p:cNvPr>
          <p:cNvSpPr>
            <a:spLocks noGrp="1"/>
          </p:cNvSpPr>
          <p:nvPr>
            <p:ph type="title"/>
          </p:nvPr>
        </p:nvSpPr>
        <p:spPr/>
        <p:txBody>
          <a:bodyPr/>
          <a:lstStyle/>
          <a:p>
            <a:r>
              <a:rPr lang="en-US" dirty="0"/>
              <a:t>TPM</a:t>
            </a:r>
          </a:p>
        </p:txBody>
      </p:sp>
      <p:sp>
        <p:nvSpPr>
          <p:cNvPr id="3" name="Text Placeholder 2">
            <a:extLst>
              <a:ext uri="{FF2B5EF4-FFF2-40B4-BE49-F238E27FC236}">
                <a16:creationId xmlns:a16="http://schemas.microsoft.com/office/drawing/2014/main" id="{6AFA9B7A-6C23-504F-8000-048AE4B3716B}"/>
              </a:ext>
            </a:extLst>
          </p:cNvPr>
          <p:cNvSpPr>
            <a:spLocks noGrp="1"/>
          </p:cNvSpPr>
          <p:nvPr>
            <p:ph type="body" idx="1"/>
          </p:nvPr>
        </p:nvSpPr>
        <p:spPr/>
        <p:txBody>
          <a:bodyPr/>
          <a:lstStyle/>
          <a:p>
            <a:r>
              <a:rPr lang="en-US" dirty="0"/>
              <a:t>TPM: Transcripts per million (Transcripts Per Kilobase Million)</a:t>
            </a:r>
          </a:p>
          <a:p>
            <a:endParaRPr lang="en-US" dirty="0"/>
          </a:p>
          <a:p>
            <a:r>
              <a:rPr lang="en-US" dirty="0"/>
              <a:t>Another form of normalization for gene length and sequencing depth, but in a slightly different order</a:t>
            </a:r>
          </a:p>
          <a:p>
            <a:endParaRPr lang="en-US" dirty="0"/>
          </a:p>
          <a:p>
            <a:r>
              <a:rPr lang="en-US" sz="2400" dirty="0"/>
              <a:t>TPM – 10</a:t>
            </a:r>
            <a:r>
              <a:rPr lang="en-US" sz="2400" baseline="30000" dirty="0"/>
              <a:t>6</a:t>
            </a:r>
            <a:r>
              <a:rPr lang="en-US" sz="2400" dirty="0"/>
              <a:t> x </a:t>
            </a:r>
            <a:r>
              <a:rPr lang="en-US" sz="2400" u="sng" dirty="0"/>
              <a:t>number of reads mapped to gene </a:t>
            </a:r>
            <a:r>
              <a:rPr lang="en-US" sz="2400" i="1" u="sng" dirty="0" err="1"/>
              <a:t>i</a:t>
            </a:r>
            <a:r>
              <a:rPr lang="en-US" sz="2400" u="sng" dirty="0"/>
              <a:t> in sample / length of gene </a:t>
            </a:r>
            <a:r>
              <a:rPr lang="en-US" sz="2400" i="1" u="sng" dirty="0" err="1"/>
              <a:t>i</a:t>
            </a:r>
            <a:endParaRPr lang="en-US" sz="2400" i="1" u="sng" dirty="0"/>
          </a:p>
          <a:p>
            <a:pPr marL="50800" indent="0">
              <a:buNone/>
            </a:pPr>
            <a:r>
              <a:rPr lang="en-US" sz="2400" dirty="0"/>
              <a:t>                                    sum of all genes in sample / length of gene</a:t>
            </a:r>
            <a:r>
              <a:rPr lang="en-US" sz="2400" i="1" dirty="0"/>
              <a:t> </a:t>
            </a:r>
            <a:r>
              <a:rPr lang="en-US" sz="2400" i="1" dirty="0" err="1"/>
              <a:t>i</a:t>
            </a:r>
            <a:endParaRPr lang="en-US" sz="2400" i="1" dirty="0"/>
          </a:p>
          <a:p>
            <a:endParaRPr lang="en-US" sz="2000" dirty="0"/>
          </a:p>
          <a:p>
            <a:endParaRPr lang="en-US" dirty="0"/>
          </a:p>
        </p:txBody>
      </p:sp>
    </p:spTree>
    <p:extLst>
      <p:ext uri="{BB962C8B-B14F-4D97-AF65-F5344CB8AC3E}">
        <p14:creationId xmlns:p14="http://schemas.microsoft.com/office/powerpoint/2010/main" val="164650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aphicFrame>
        <p:nvGraphicFramePr>
          <p:cNvPr id="199" name="Google Shape;199;p26"/>
          <p:cNvGraphicFramePr/>
          <p:nvPr>
            <p:extLst>
              <p:ext uri="{D42A27DB-BD31-4B8C-83A1-F6EECF244321}">
                <p14:modId xmlns:p14="http://schemas.microsoft.com/office/powerpoint/2010/main" val="3296024563"/>
              </p:ext>
            </p:extLst>
          </p:nvPr>
        </p:nvGraphicFramePr>
        <p:xfrm>
          <a:off x="2844801" y="1871758"/>
          <a:ext cx="6096000" cy="185425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read counts</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10</a:t>
                      </a:r>
                      <a:endParaRPr/>
                    </a:p>
                  </a:txBody>
                  <a:tcPr marL="91450" marR="91450" marT="45725" marB="45725"/>
                </a:tc>
                <a:tc>
                  <a:txBody>
                    <a:bodyPr/>
                    <a:lstStyle/>
                    <a:p>
                      <a:pPr marL="0" marR="0" lvl="0" indent="0" algn="l" rtl="0">
                        <a:spcBef>
                          <a:spcPts val="0"/>
                        </a:spcBef>
                        <a:spcAft>
                          <a:spcPts val="0"/>
                        </a:spcAft>
                        <a:buNone/>
                      </a:pPr>
                      <a:r>
                        <a:rPr lang="en-US" sz="1800"/>
                        <a:t>12</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20</a:t>
                      </a:r>
                      <a:endParaRPr/>
                    </a:p>
                  </a:txBody>
                  <a:tcPr marL="91450" marR="91450" marT="45725" marB="45725"/>
                </a:tc>
                <a:tc>
                  <a:txBody>
                    <a:bodyPr/>
                    <a:lstStyle/>
                    <a:p>
                      <a:pPr marL="0" marR="0" lvl="0" indent="0" algn="l" rtl="0">
                        <a:spcBef>
                          <a:spcPts val="0"/>
                        </a:spcBef>
                        <a:spcAft>
                          <a:spcPts val="0"/>
                        </a:spcAft>
                        <a:buNone/>
                      </a:pPr>
                      <a:r>
                        <a:rPr lang="en-US" sz="1800"/>
                        <a:t>25</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00" name="Google Shape;200;p26"/>
          <p:cNvSpPr txBox="1"/>
          <p:nvPr/>
        </p:nvSpPr>
        <p:spPr>
          <a:xfrm>
            <a:off x="430696" y="3995678"/>
            <a:ext cx="5665304"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100" b="1" dirty="0">
                <a:solidFill>
                  <a:schemeClr val="dk1"/>
                </a:solidFill>
                <a:latin typeface="Arial" panose="020B0604020202020204" pitchFamily="34" charset="0"/>
                <a:ea typeface="Calibri"/>
                <a:cs typeface="Arial" panose="020B0604020202020204" pitchFamily="34" charset="0"/>
                <a:sym typeface="Calibri"/>
              </a:rPr>
              <a:t>RPKM</a:t>
            </a:r>
            <a:r>
              <a:rPr lang="en-US" sz="2100" dirty="0">
                <a:solidFill>
                  <a:schemeClr val="dk1"/>
                </a:solidFill>
                <a:latin typeface="Arial" panose="020B0604020202020204" pitchFamily="34" charset="0"/>
                <a:ea typeface="Calibri"/>
                <a:cs typeface="Arial" panose="020B0604020202020204" pitchFamily="34" charset="0"/>
                <a:sym typeface="Calibri"/>
              </a:rPr>
              <a:t>:</a:t>
            </a:r>
            <a:endParaRPr sz="2100" dirty="0">
              <a:latin typeface="Arial" panose="020B0604020202020204" pitchFamily="34" charset="0"/>
              <a:cs typeface="Arial" panose="020B0604020202020204" pitchFamily="34" charset="0"/>
            </a:endParaRPr>
          </a:p>
          <a:p>
            <a:pPr marL="514350" marR="0" lvl="0" indent="-457200" algn="l" rtl="0">
              <a:spcBef>
                <a:spcPts val="0"/>
              </a:spcBef>
              <a:spcAft>
                <a:spcPts val="0"/>
              </a:spcAft>
              <a:buClr>
                <a:schemeClr val="dk1"/>
              </a:buClr>
              <a:buSzPts val="2100"/>
              <a:buFont typeface="Calibri"/>
              <a:buAutoNum type="arabicParenR"/>
            </a:pPr>
            <a:r>
              <a:rPr lang="en-US" sz="2100" dirty="0">
                <a:solidFill>
                  <a:schemeClr val="dk1"/>
                </a:solidFill>
                <a:latin typeface="Arial" panose="020B0604020202020204" pitchFamily="34" charset="0"/>
                <a:ea typeface="Calibri"/>
                <a:cs typeface="Arial" panose="020B0604020202020204" pitchFamily="34" charset="0"/>
                <a:sym typeface="Calibri"/>
              </a:rPr>
              <a:t>Sum total # reads</a:t>
            </a:r>
            <a:endParaRPr sz="2100" dirty="0">
              <a:latin typeface="Arial" panose="020B0604020202020204" pitchFamily="34" charset="0"/>
              <a:cs typeface="Arial" panose="020B0604020202020204" pitchFamily="34" charset="0"/>
            </a:endParaRPr>
          </a:p>
          <a:p>
            <a:pPr marL="514350" marR="0" lvl="0" indent="-457200" algn="l" rtl="0">
              <a:spcBef>
                <a:spcPts val="0"/>
              </a:spcBef>
              <a:spcAft>
                <a:spcPts val="0"/>
              </a:spcAft>
              <a:buClr>
                <a:schemeClr val="dk1"/>
              </a:buClr>
              <a:buSzPts val="2100"/>
              <a:buFont typeface="Calibri"/>
              <a:buAutoNum type="arabicParenR"/>
            </a:pPr>
            <a:r>
              <a:rPr lang="en-US" sz="2100" dirty="0">
                <a:solidFill>
                  <a:schemeClr val="dk1"/>
                </a:solidFill>
                <a:latin typeface="Arial" panose="020B0604020202020204" pitchFamily="34" charset="0"/>
                <a:ea typeface="Calibri"/>
                <a:cs typeface="Arial" panose="020B0604020202020204" pitchFamily="34" charset="0"/>
                <a:sym typeface="Calibri"/>
              </a:rPr>
              <a:t>Divide total by scaling factor (10</a:t>
            </a:r>
            <a:r>
              <a:rPr lang="en-US" sz="2100" baseline="30000" dirty="0">
                <a:solidFill>
                  <a:schemeClr val="dk1"/>
                </a:solidFill>
                <a:latin typeface="Arial" panose="020B0604020202020204" pitchFamily="34" charset="0"/>
                <a:ea typeface="Calibri"/>
                <a:cs typeface="Arial" panose="020B0604020202020204" pitchFamily="34" charset="0"/>
                <a:sym typeface="Calibri"/>
              </a:rPr>
              <a:t>6</a:t>
            </a:r>
            <a:r>
              <a:rPr lang="en-US" sz="2100" dirty="0">
                <a:solidFill>
                  <a:schemeClr val="dk1"/>
                </a:solidFill>
                <a:latin typeface="Arial" panose="020B0604020202020204" pitchFamily="34" charset="0"/>
                <a:ea typeface="Calibri"/>
                <a:cs typeface="Arial" panose="020B0604020202020204" pitchFamily="34" charset="0"/>
                <a:sym typeface="Calibri"/>
              </a:rPr>
              <a:t>)</a:t>
            </a:r>
            <a:endParaRPr sz="2100" dirty="0">
              <a:latin typeface="Arial" panose="020B0604020202020204" pitchFamily="34" charset="0"/>
              <a:cs typeface="Arial" panose="020B0604020202020204" pitchFamily="34" charset="0"/>
            </a:endParaRPr>
          </a:p>
          <a:p>
            <a:pPr marL="514350" marR="0" lvl="0" indent="-457200" algn="l" rtl="0">
              <a:spcBef>
                <a:spcPts val="0"/>
              </a:spcBef>
              <a:spcAft>
                <a:spcPts val="0"/>
              </a:spcAft>
              <a:buClr>
                <a:schemeClr val="dk1"/>
              </a:buClr>
              <a:buSzPts val="2100"/>
              <a:buFont typeface="Calibri"/>
              <a:buAutoNum type="arabicParenR"/>
            </a:pPr>
            <a:r>
              <a:rPr lang="en-US" sz="2100" dirty="0">
                <a:solidFill>
                  <a:schemeClr val="dk1"/>
                </a:solidFill>
                <a:latin typeface="Arial" panose="020B0604020202020204" pitchFamily="34" charset="0"/>
                <a:ea typeface="Calibri"/>
                <a:cs typeface="Arial" panose="020B0604020202020204" pitchFamily="34" charset="0"/>
                <a:sym typeface="Calibri"/>
              </a:rPr>
              <a:t>Divide each count by this #</a:t>
            </a:r>
            <a:endParaRPr sz="2100" dirty="0">
              <a:latin typeface="Arial" panose="020B0604020202020204" pitchFamily="34" charset="0"/>
              <a:cs typeface="Arial" panose="020B0604020202020204" pitchFamily="34" charset="0"/>
            </a:endParaRPr>
          </a:p>
          <a:p>
            <a:pPr marL="514350" marR="0" lvl="0" indent="-457200" algn="l" rtl="0">
              <a:spcBef>
                <a:spcPts val="0"/>
              </a:spcBef>
              <a:spcAft>
                <a:spcPts val="0"/>
              </a:spcAft>
              <a:buClr>
                <a:schemeClr val="dk1"/>
              </a:buClr>
              <a:buSzPts val="2100"/>
              <a:buFont typeface="Calibri"/>
              <a:buAutoNum type="arabicParenR"/>
            </a:pPr>
            <a:r>
              <a:rPr lang="en-US" sz="2100" dirty="0">
                <a:solidFill>
                  <a:schemeClr val="dk1"/>
                </a:solidFill>
                <a:latin typeface="Arial" panose="020B0604020202020204" pitchFamily="34" charset="0"/>
                <a:ea typeface="Calibri"/>
                <a:cs typeface="Arial" panose="020B0604020202020204" pitchFamily="34" charset="0"/>
                <a:sym typeface="Calibri"/>
              </a:rPr>
              <a:t>Divide each count by length of the gene  (kb)</a:t>
            </a:r>
            <a:endParaRPr sz="2100" dirty="0">
              <a:latin typeface="Arial" panose="020B0604020202020204" pitchFamily="34" charset="0"/>
              <a:cs typeface="Arial" panose="020B0604020202020204" pitchFamily="34" charset="0"/>
            </a:endParaRPr>
          </a:p>
        </p:txBody>
      </p:sp>
      <p:sp>
        <p:nvSpPr>
          <p:cNvPr id="201" name="Google Shape;201;p26"/>
          <p:cNvSpPr txBox="1"/>
          <p:nvPr/>
        </p:nvSpPr>
        <p:spPr>
          <a:xfrm>
            <a:off x="6297602" y="4114800"/>
            <a:ext cx="6128315" cy="27431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Arial" panose="020B0604020202020204" pitchFamily="34" charset="0"/>
                <a:ea typeface="Calibri"/>
                <a:cs typeface="Arial" panose="020B0604020202020204" pitchFamily="34" charset="0"/>
                <a:sym typeface="Calibri"/>
              </a:rPr>
              <a:t>TPM</a:t>
            </a:r>
            <a:r>
              <a:rPr lang="en-US" sz="2000" dirty="0">
                <a:solidFill>
                  <a:schemeClr val="dk1"/>
                </a:solidFill>
                <a:latin typeface="Arial" panose="020B0604020202020204" pitchFamily="34" charset="0"/>
                <a:ea typeface="Calibri"/>
                <a:cs typeface="Arial" panose="020B0604020202020204" pitchFamily="34" charset="0"/>
                <a:sym typeface="Calibri"/>
              </a:rPr>
              <a:t>:</a:t>
            </a:r>
            <a:endParaRPr sz="2000" dirty="0">
              <a:latin typeface="Arial" panose="020B0604020202020204" pitchFamily="34" charset="0"/>
              <a:cs typeface="Arial" panose="020B0604020202020204" pitchFamily="34" charset="0"/>
            </a:endParaRPr>
          </a:p>
          <a:p>
            <a:pPr marL="514350" marR="0" lvl="0" indent="-450850" algn="l" rtl="0">
              <a:spcBef>
                <a:spcPts val="0"/>
              </a:spcBef>
              <a:spcAft>
                <a:spcPts val="0"/>
              </a:spcAft>
              <a:buClr>
                <a:schemeClr val="dk1"/>
              </a:buClr>
              <a:buSzPts val="2000"/>
              <a:buFont typeface="Calibri"/>
              <a:buAutoNum type="arabicParenR"/>
            </a:pPr>
            <a:r>
              <a:rPr lang="en-US" sz="2000" dirty="0">
                <a:solidFill>
                  <a:schemeClr val="dk1"/>
                </a:solidFill>
                <a:latin typeface="Arial" panose="020B0604020202020204" pitchFamily="34" charset="0"/>
                <a:ea typeface="Calibri"/>
                <a:cs typeface="Arial" panose="020B0604020202020204" pitchFamily="34" charset="0"/>
                <a:sym typeface="Calibri"/>
              </a:rPr>
              <a:t>Divide each count by length of the gene  (kb)</a:t>
            </a:r>
            <a:endParaRPr sz="2000" dirty="0">
              <a:latin typeface="Arial" panose="020B0604020202020204" pitchFamily="34" charset="0"/>
              <a:cs typeface="Arial" panose="020B0604020202020204" pitchFamily="34" charset="0"/>
            </a:endParaRPr>
          </a:p>
          <a:p>
            <a:pPr marL="514350" marR="0" lvl="0" indent="-450850" algn="l" rtl="0">
              <a:spcBef>
                <a:spcPts val="0"/>
              </a:spcBef>
              <a:spcAft>
                <a:spcPts val="0"/>
              </a:spcAft>
              <a:buClr>
                <a:schemeClr val="dk1"/>
              </a:buClr>
              <a:buSzPts val="2000"/>
              <a:buFont typeface="Calibri"/>
              <a:buAutoNum type="arabicParenR"/>
            </a:pPr>
            <a:r>
              <a:rPr lang="en-US" sz="2000" dirty="0">
                <a:solidFill>
                  <a:schemeClr val="dk1"/>
                </a:solidFill>
                <a:latin typeface="Arial" panose="020B0604020202020204" pitchFamily="34" charset="0"/>
                <a:ea typeface="Calibri"/>
                <a:cs typeface="Arial" panose="020B0604020202020204" pitchFamily="34" charset="0"/>
                <a:sym typeface="Calibri"/>
              </a:rPr>
              <a:t>Sum RPK values</a:t>
            </a:r>
            <a:endParaRPr sz="2000" dirty="0">
              <a:latin typeface="Arial" panose="020B0604020202020204" pitchFamily="34" charset="0"/>
              <a:cs typeface="Arial" panose="020B0604020202020204" pitchFamily="34" charset="0"/>
            </a:endParaRPr>
          </a:p>
          <a:p>
            <a:pPr marL="514350" marR="0" lvl="0" indent="-450850" algn="l" rtl="0">
              <a:spcBef>
                <a:spcPts val="0"/>
              </a:spcBef>
              <a:spcAft>
                <a:spcPts val="0"/>
              </a:spcAft>
              <a:buClr>
                <a:schemeClr val="dk1"/>
              </a:buClr>
              <a:buSzPts val="2000"/>
              <a:buFont typeface="Calibri"/>
              <a:buAutoNum type="arabicParenR"/>
            </a:pPr>
            <a:r>
              <a:rPr lang="en-US" sz="2000" dirty="0">
                <a:solidFill>
                  <a:schemeClr val="dk1"/>
                </a:solidFill>
                <a:latin typeface="Arial" panose="020B0604020202020204" pitchFamily="34" charset="0"/>
                <a:ea typeface="Calibri"/>
                <a:cs typeface="Arial" panose="020B0604020202020204" pitchFamily="34" charset="0"/>
                <a:sym typeface="Calibri"/>
              </a:rPr>
              <a:t>Divide total by scaling factor (10</a:t>
            </a:r>
            <a:r>
              <a:rPr lang="en-US" sz="2000" baseline="30000" dirty="0">
                <a:solidFill>
                  <a:schemeClr val="dk1"/>
                </a:solidFill>
                <a:latin typeface="Arial" panose="020B0604020202020204" pitchFamily="34" charset="0"/>
                <a:ea typeface="Calibri"/>
                <a:cs typeface="Arial" panose="020B0604020202020204" pitchFamily="34" charset="0"/>
                <a:sym typeface="Calibri"/>
              </a:rPr>
              <a:t>6</a:t>
            </a:r>
            <a:r>
              <a:rPr lang="en-US" sz="2000" dirty="0">
                <a:solidFill>
                  <a:schemeClr val="dk1"/>
                </a:solidFill>
                <a:latin typeface="Arial" panose="020B0604020202020204" pitchFamily="34" charset="0"/>
                <a:ea typeface="Calibri"/>
                <a:cs typeface="Arial" panose="020B0604020202020204" pitchFamily="34" charset="0"/>
                <a:sym typeface="Calibri"/>
              </a:rPr>
              <a:t>)</a:t>
            </a:r>
            <a:endParaRPr sz="2000" dirty="0">
              <a:latin typeface="Arial" panose="020B0604020202020204" pitchFamily="34" charset="0"/>
              <a:cs typeface="Arial" panose="020B0604020202020204" pitchFamily="34" charset="0"/>
            </a:endParaRPr>
          </a:p>
          <a:p>
            <a:pPr marL="514350" marR="0" lvl="0" indent="-450850" algn="l" rtl="0">
              <a:spcBef>
                <a:spcPts val="0"/>
              </a:spcBef>
              <a:spcAft>
                <a:spcPts val="0"/>
              </a:spcAft>
              <a:buClr>
                <a:schemeClr val="dk1"/>
              </a:buClr>
              <a:buSzPts val="2000"/>
              <a:buFont typeface="Calibri"/>
              <a:buAutoNum type="arabicParenR"/>
            </a:pPr>
            <a:r>
              <a:rPr lang="en-US" sz="2000" dirty="0">
                <a:solidFill>
                  <a:schemeClr val="dk1"/>
                </a:solidFill>
                <a:latin typeface="Arial" panose="020B0604020202020204" pitchFamily="34" charset="0"/>
                <a:ea typeface="Calibri"/>
                <a:cs typeface="Arial" panose="020B0604020202020204" pitchFamily="34" charset="0"/>
                <a:sym typeface="Calibri"/>
              </a:rPr>
              <a:t>Divide each RPK this #</a:t>
            </a:r>
            <a:endParaRPr sz="2000" dirty="0">
              <a:latin typeface="Arial" panose="020B0604020202020204" pitchFamily="34" charset="0"/>
              <a:cs typeface="Arial" panose="020B0604020202020204" pitchFamily="34" charset="0"/>
            </a:endParaRPr>
          </a:p>
        </p:txBody>
      </p:sp>
      <p:cxnSp>
        <p:nvCxnSpPr>
          <p:cNvPr id="202" name="Google Shape;202;p26"/>
          <p:cNvCxnSpPr/>
          <p:nvPr/>
        </p:nvCxnSpPr>
        <p:spPr>
          <a:xfrm>
            <a:off x="198196" y="5491752"/>
            <a:ext cx="232500" cy="0"/>
          </a:xfrm>
          <a:prstGeom prst="straightConnector1">
            <a:avLst/>
          </a:prstGeom>
          <a:noFill/>
          <a:ln w="9525" cap="flat" cmpd="sng">
            <a:solidFill>
              <a:srgbClr val="FF0000"/>
            </a:solidFill>
            <a:prstDash val="solid"/>
            <a:round/>
            <a:headEnd type="none" w="med" len="med"/>
            <a:tailEnd type="triangle" w="med" len="med"/>
          </a:ln>
        </p:spPr>
      </p:cxnSp>
      <p:cxnSp>
        <p:nvCxnSpPr>
          <p:cNvPr id="203" name="Google Shape;203;p26"/>
          <p:cNvCxnSpPr/>
          <p:nvPr/>
        </p:nvCxnSpPr>
        <p:spPr>
          <a:xfrm>
            <a:off x="6096000" y="4636619"/>
            <a:ext cx="232500" cy="0"/>
          </a:xfrm>
          <a:prstGeom prst="straightConnector1">
            <a:avLst/>
          </a:prstGeom>
          <a:noFill/>
          <a:ln w="9525" cap="flat" cmpd="sng">
            <a:solidFill>
              <a:srgbClr val="FF0000"/>
            </a:solidFill>
            <a:prstDash val="solid"/>
            <a:round/>
            <a:headEnd type="none" w="med" len="med"/>
            <a:tailEnd type="triangle" w="med" len="med"/>
          </a:ln>
        </p:spPr>
      </p:cxnSp>
      <p:sp>
        <p:nvSpPr>
          <p:cNvPr id="7" name="Google Shape;209;p27">
            <a:extLst>
              <a:ext uri="{FF2B5EF4-FFF2-40B4-BE49-F238E27FC236}">
                <a16:creationId xmlns:a16="http://schemas.microsoft.com/office/drawing/2014/main" id="{AC0C7BF6-13A0-0741-9A2C-68D642E44842}"/>
              </a:ext>
            </a:extLst>
          </p:cNvPr>
          <p:cNvSpPr txBox="1"/>
          <p:nvPr/>
        </p:nvSpPr>
        <p:spPr>
          <a:xfrm>
            <a:off x="0" y="336916"/>
            <a:ext cx="5495511" cy="831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dirty="0">
                <a:solidFill>
                  <a:schemeClr val="dk1"/>
                </a:solidFill>
                <a:latin typeface="Arial" panose="020B0604020202020204" pitchFamily="34" charset="0"/>
                <a:ea typeface="Calibri"/>
                <a:cs typeface="Arial" panose="020B0604020202020204" pitchFamily="34" charset="0"/>
                <a:sym typeface="Calibri"/>
              </a:rPr>
              <a:t>RPKM and TPM</a:t>
            </a:r>
            <a:endParaRPr sz="4400" dirty="0">
              <a:solidFill>
                <a:schemeClr val="dk1"/>
              </a:solidFill>
              <a:latin typeface="Arial" panose="020B0604020202020204" pitchFamily="34" charset="0"/>
              <a:ea typeface="Calibri"/>
              <a:cs typeface="Arial" panose="020B0604020202020204" pitchFamily="34" charset="0"/>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aphicFrame>
        <p:nvGraphicFramePr>
          <p:cNvPr id="208" name="Google Shape;208;p27"/>
          <p:cNvGraphicFramePr/>
          <p:nvPr>
            <p:extLst>
              <p:ext uri="{D42A27DB-BD31-4B8C-83A1-F6EECF244321}">
                <p14:modId xmlns:p14="http://schemas.microsoft.com/office/powerpoint/2010/main" val="443928397"/>
              </p:ext>
            </p:extLst>
          </p:nvPr>
        </p:nvGraphicFramePr>
        <p:xfrm>
          <a:off x="2946398" y="1308483"/>
          <a:ext cx="6096000" cy="182885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75625">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read counts</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275625">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10</a:t>
                      </a:r>
                      <a:endParaRPr/>
                    </a:p>
                  </a:txBody>
                  <a:tcPr marL="91450" marR="91450" marT="45725" marB="45725"/>
                </a:tc>
                <a:tc>
                  <a:txBody>
                    <a:bodyPr/>
                    <a:lstStyle/>
                    <a:p>
                      <a:pPr marL="0" marR="0" lvl="0" indent="0" algn="l" rtl="0">
                        <a:spcBef>
                          <a:spcPts val="0"/>
                        </a:spcBef>
                        <a:spcAft>
                          <a:spcPts val="0"/>
                        </a:spcAft>
                        <a:buNone/>
                      </a:pPr>
                      <a:r>
                        <a:rPr lang="en-US" sz="1800"/>
                        <a:t>12</a:t>
                      </a:r>
                      <a:endParaRPr/>
                    </a:p>
                  </a:txBody>
                  <a:tcPr marL="91450" marR="91450" marT="45725" marB="45725"/>
                </a:tc>
                <a:extLst>
                  <a:ext uri="{0D108BD9-81ED-4DB2-BD59-A6C34878D82A}">
                    <a16:rowId xmlns:a16="http://schemas.microsoft.com/office/drawing/2014/main" val="10001"/>
                  </a:ext>
                </a:extLst>
              </a:tr>
              <a:tr h="275625">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20</a:t>
                      </a:r>
                      <a:endParaRPr/>
                    </a:p>
                  </a:txBody>
                  <a:tcPr marL="91450" marR="91450" marT="45725" marB="45725"/>
                </a:tc>
                <a:tc>
                  <a:txBody>
                    <a:bodyPr/>
                    <a:lstStyle/>
                    <a:p>
                      <a:pPr marL="0" marR="0" lvl="0" indent="0" algn="l" rtl="0">
                        <a:spcBef>
                          <a:spcPts val="0"/>
                        </a:spcBef>
                        <a:spcAft>
                          <a:spcPts val="0"/>
                        </a:spcAft>
                        <a:buNone/>
                      </a:pPr>
                      <a:r>
                        <a:rPr lang="en-US" sz="1800" dirty="0"/>
                        <a:t>25</a:t>
                      </a:r>
                      <a:endParaRPr dirty="0"/>
                    </a:p>
                  </a:txBody>
                  <a:tcPr marL="91450" marR="91450" marT="45725" marB="45725"/>
                </a:tc>
                <a:extLst>
                  <a:ext uri="{0D108BD9-81ED-4DB2-BD59-A6C34878D82A}">
                    <a16:rowId xmlns:a16="http://schemas.microsoft.com/office/drawing/2014/main" val="10002"/>
                  </a:ext>
                </a:extLst>
              </a:tr>
              <a:tr h="275625">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5</a:t>
                      </a:r>
                      <a:endParaRPr/>
                    </a:p>
                  </a:txBody>
                  <a:tcPr marL="91450" marR="91450" marT="45725" marB="45725"/>
                </a:tc>
                <a:tc>
                  <a:txBody>
                    <a:bodyPr/>
                    <a:lstStyle/>
                    <a:p>
                      <a:pPr marL="0" marR="0" lvl="0" indent="0" algn="l" rtl="0">
                        <a:spcBef>
                          <a:spcPts val="0"/>
                        </a:spcBef>
                        <a:spcAft>
                          <a:spcPts val="0"/>
                        </a:spcAft>
                        <a:buNone/>
                      </a:pPr>
                      <a:r>
                        <a:rPr lang="en-US" sz="1800"/>
                        <a:t>8</a:t>
                      </a:r>
                      <a:endParaRPr/>
                    </a:p>
                  </a:txBody>
                  <a:tcPr marL="91450" marR="91450" marT="45725" marB="45725"/>
                </a:tc>
                <a:extLst>
                  <a:ext uri="{0D108BD9-81ED-4DB2-BD59-A6C34878D82A}">
                    <a16:rowId xmlns:a16="http://schemas.microsoft.com/office/drawing/2014/main" val="10003"/>
                  </a:ext>
                </a:extLst>
              </a:tr>
              <a:tr h="275625">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09" name="Google Shape;209;p27"/>
          <p:cNvSpPr txBox="1"/>
          <p:nvPr/>
        </p:nvSpPr>
        <p:spPr>
          <a:xfrm>
            <a:off x="0" y="336916"/>
            <a:ext cx="5495511" cy="831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dirty="0">
                <a:solidFill>
                  <a:schemeClr val="dk1"/>
                </a:solidFill>
                <a:latin typeface="Arial" panose="020B0604020202020204" pitchFamily="34" charset="0"/>
                <a:ea typeface="Calibri"/>
                <a:cs typeface="Arial" panose="020B0604020202020204" pitchFamily="34" charset="0"/>
                <a:sym typeface="Calibri"/>
              </a:rPr>
              <a:t>RPKM Calculation</a:t>
            </a:r>
            <a:endParaRPr sz="4400" dirty="0">
              <a:solidFill>
                <a:schemeClr val="dk1"/>
              </a:solidFill>
              <a:latin typeface="Arial" panose="020B0604020202020204" pitchFamily="34" charset="0"/>
              <a:ea typeface="Calibri"/>
              <a:cs typeface="Arial" panose="020B0604020202020204" pitchFamily="34" charset="0"/>
              <a:sym typeface="Calibri"/>
            </a:endParaRPr>
          </a:p>
        </p:txBody>
      </p:sp>
      <p:sp>
        <p:nvSpPr>
          <p:cNvPr id="210" name="Google Shape;210;p27"/>
          <p:cNvSpPr txBox="1"/>
          <p:nvPr/>
        </p:nvSpPr>
        <p:spPr>
          <a:xfrm>
            <a:off x="2899873" y="3137333"/>
            <a:ext cx="5808134" cy="1138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panose="020B0604020202020204" pitchFamily="34" charset="0"/>
                <a:ea typeface="Calibri"/>
                <a:cs typeface="Arial" panose="020B0604020202020204" pitchFamily="34" charset="0"/>
                <a:sym typeface="Calibri"/>
              </a:rPr>
              <a:t>Total:                        35                            45                                  </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800" dirty="0">
                <a:solidFill>
                  <a:schemeClr val="dk1"/>
                </a:solidFill>
                <a:latin typeface="Arial" panose="020B0604020202020204" pitchFamily="34" charset="0"/>
                <a:ea typeface="Calibri"/>
                <a:cs typeface="Arial" panose="020B0604020202020204" pitchFamily="34" charset="0"/>
                <a:sym typeface="Calibri"/>
              </a:rPr>
              <a:t>Tens of Reads:         3.5                          4.5                                                           </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400" dirty="0">
                <a:solidFill>
                  <a:schemeClr val="dk1"/>
                </a:solidFill>
                <a:latin typeface="Arial" panose="020B0604020202020204" pitchFamily="34" charset="0"/>
                <a:ea typeface="Calibri"/>
                <a:cs typeface="Arial" panose="020B0604020202020204" pitchFamily="34" charset="0"/>
                <a:sym typeface="Calibri"/>
              </a:rPr>
              <a:t>(Millions of reads)</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800" dirty="0">
              <a:solidFill>
                <a:schemeClr val="dk1"/>
              </a:solidFill>
              <a:latin typeface="Arial" panose="020B0604020202020204" pitchFamily="34" charset="0"/>
              <a:ea typeface="Calibri"/>
              <a:cs typeface="Arial" panose="020B0604020202020204" pitchFamily="34" charset="0"/>
              <a:sym typeface="Calibri"/>
            </a:endParaRPr>
          </a:p>
        </p:txBody>
      </p:sp>
      <p:graphicFrame>
        <p:nvGraphicFramePr>
          <p:cNvPr id="211" name="Google Shape;211;p27"/>
          <p:cNvGraphicFramePr/>
          <p:nvPr>
            <p:extLst>
              <p:ext uri="{D42A27DB-BD31-4B8C-83A1-F6EECF244321}">
                <p14:modId xmlns:p14="http://schemas.microsoft.com/office/powerpoint/2010/main" val="1475751005"/>
              </p:ext>
            </p:extLst>
          </p:nvPr>
        </p:nvGraphicFramePr>
        <p:xfrm>
          <a:off x="2946399" y="4777591"/>
          <a:ext cx="6096000" cy="1849170"/>
        </p:xfrm>
        <a:graphic>
          <a:graphicData uri="http://schemas.openxmlformats.org/drawingml/2006/table">
            <a:tbl>
              <a:tblPr firstRow="1" bandRow="1">
                <a:tableStyleId>{3B4B98B0-60AC-42C2-AFA5-B58CD77FA1E5}</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28600">
                <a:tc>
                  <a:txBody>
                    <a:bodyPr/>
                    <a:lstStyle/>
                    <a:p>
                      <a:pPr marL="0" marR="0" lvl="0" indent="0" algn="l" rtl="0">
                        <a:spcBef>
                          <a:spcPts val="0"/>
                        </a:spcBef>
                        <a:spcAft>
                          <a:spcPts val="0"/>
                        </a:spcAft>
                        <a:buNone/>
                      </a:pPr>
                      <a:r>
                        <a:rPr lang="en-US" sz="1800"/>
                        <a:t>Gene name</a:t>
                      </a:r>
                      <a:endParaRPr/>
                    </a:p>
                  </a:txBody>
                  <a:tcPr marL="91450" marR="91450" marT="45725" marB="45725"/>
                </a:tc>
                <a:tc>
                  <a:txBody>
                    <a:bodyPr/>
                    <a:lstStyle/>
                    <a:p>
                      <a:pPr marL="0" marR="0" lvl="0" indent="0" algn="l" rtl="0">
                        <a:spcBef>
                          <a:spcPts val="0"/>
                        </a:spcBef>
                        <a:spcAft>
                          <a:spcPts val="0"/>
                        </a:spcAft>
                        <a:buNone/>
                      </a:pPr>
                      <a:r>
                        <a:rPr lang="en-US" sz="1800"/>
                        <a:t>Rep 1 </a:t>
                      </a:r>
                      <a:endParaRPr/>
                    </a:p>
                  </a:txBody>
                  <a:tcPr marL="91450" marR="91450" marT="45725" marB="45725"/>
                </a:tc>
                <a:tc>
                  <a:txBody>
                    <a:bodyPr/>
                    <a:lstStyle/>
                    <a:p>
                      <a:pPr marL="0" marR="0" lvl="0" indent="0" algn="l" rtl="0">
                        <a:spcBef>
                          <a:spcPts val="0"/>
                        </a:spcBef>
                        <a:spcAft>
                          <a:spcPts val="0"/>
                        </a:spcAft>
                        <a:buNone/>
                      </a:pPr>
                      <a:r>
                        <a:rPr lang="en-US" sz="1800"/>
                        <a:t>Rep 2</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 A (2kb)</a:t>
                      </a:r>
                      <a:endParaRPr/>
                    </a:p>
                  </a:txBody>
                  <a:tcPr marL="91450" marR="91450" marT="45725" marB="45725"/>
                </a:tc>
                <a:tc>
                  <a:txBody>
                    <a:bodyPr/>
                    <a:lstStyle/>
                    <a:p>
                      <a:pPr marL="0" marR="0" lvl="0" indent="0" algn="l" rtl="0">
                        <a:spcBef>
                          <a:spcPts val="0"/>
                        </a:spcBef>
                        <a:spcAft>
                          <a:spcPts val="0"/>
                        </a:spcAft>
                        <a:buNone/>
                      </a:pPr>
                      <a:r>
                        <a:rPr lang="en-US" sz="1800"/>
                        <a:t>2.86</a:t>
                      </a:r>
                      <a:endParaRPr/>
                    </a:p>
                  </a:txBody>
                  <a:tcPr marL="91450" marR="91450" marT="45725" marB="45725"/>
                </a:tc>
                <a:tc>
                  <a:txBody>
                    <a:bodyPr/>
                    <a:lstStyle/>
                    <a:p>
                      <a:pPr marL="0" marR="0" lvl="0" indent="0" algn="l" rtl="0">
                        <a:spcBef>
                          <a:spcPts val="0"/>
                        </a:spcBef>
                        <a:spcAft>
                          <a:spcPts val="0"/>
                        </a:spcAft>
                        <a:buNone/>
                      </a:pPr>
                      <a:r>
                        <a:rPr lang="en-US" sz="1800"/>
                        <a:t>2.67</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 B (4kb)</a:t>
                      </a:r>
                      <a:endParaRPr sz="1800"/>
                    </a:p>
                  </a:txBody>
                  <a:tcPr marL="91450" marR="91450" marT="45725" marB="45725"/>
                </a:tc>
                <a:tc>
                  <a:txBody>
                    <a:bodyPr/>
                    <a:lstStyle/>
                    <a:p>
                      <a:pPr marL="0" marR="0" lvl="0" indent="0" algn="l" rtl="0">
                        <a:spcBef>
                          <a:spcPts val="0"/>
                        </a:spcBef>
                        <a:spcAft>
                          <a:spcPts val="0"/>
                        </a:spcAft>
                        <a:buNone/>
                      </a:pPr>
                      <a:r>
                        <a:rPr lang="en-US" sz="1800"/>
                        <a:t>5.71</a:t>
                      </a:r>
                      <a:endParaRPr/>
                    </a:p>
                  </a:txBody>
                  <a:tcPr marL="91450" marR="91450" marT="45725" marB="45725"/>
                </a:tc>
                <a:tc>
                  <a:txBody>
                    <a:bodyPr/>
                    <a:lstStyle/>
                    <a:p>
                      <a:pPr marL="0" marR="0" lvl="0" indent="0" algn="l" rtl="0">
                        <a:spcBef>
                          <a:spcPts val="0"/>
                        </a:spcBef>
                        <a:spcAft>
                          <a:spcPts val="0"/>
                        </a:spcAft>
                        <a:buNone/>
                      </a:pPr>
                      <a:r>
                        <a:rPr lang="en-US" sz="1800"/>
                        <a:t>5.56</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 C (1kb)</a:t>
                      </a:r>
                      <a:endParaRPr/>
                    </a:p>
                  </a:txBody>
                  <a:tcPr marL="91450" marR="91450" marT="45725" marB="45725"/>
                </a:tc>
                <a:tc>
                  <a:txBody>
                    <a:bodyPr/>
                    <a:lstStyle/>
                    <a:p>
                      <a:pPr marL="0" marR="0" lvl="0" indent="0" algn="l" rtl="0">
                        <a:spcBef>
                          <a:spcPts val="0"/>
                        </a:spcBef>
                        <a:spcAft>
                          <a:spcPts val="0"/>
                        </a:spcAft>
                        <a:buNone/>
                      </a:pPr>
                      <a:r>
                        <a:rPr lang="en-US" sz="1800"/>
                        <a:t>1.43</a:t>
                      </a:r>
                      <a:endParaRPr/>
                    </a:p>
                  </a:txBody>
                  <a:tcPr marL="91450" marR="91450" marT="45725" marB="45725"/>
                </a:tc>
                <a:tc>
                  <a:txBody>
                    <a:bodyPr/>
                    <a:lstStyle/>
                    <a:p>
                      <a:pPr marL="0" marR="0" lvl="0" indent="0" algn="l" rtl="0">
                        <a:spcBef>
                          <a:spcPts val="0"/>
                        </a:spcBef>
                        <a:spcAft>
                          <a:spcPts val="0"/>
                        </a:spcAft>
                        <a:buNone/>
                      </a:pPr>
                      <a:r>
                        <a:rPr lang="en-US" sz="1800"/>
                        <a:t>1.78</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 D (10kb)</a:t>
                      </a:r>
                      <a:endParaRPr sz="1800"/>
                    </a:p>
                  </a:txBody>
                  <a:tcPr marL="91450" marR="91450" marT="45725" marB="45725"/>
                </a:tc>
                <a:tc>
                  <a:txBody>
                    <a:bodyPr/>
                    <a:lstStyle/>
                    <a:p>
                      <a:pPr marL="0" marR="0" lvl="0" indent="0" algn="l" rtl="0">
                        <a:spcBef>
                          <a:spcPts val="0"/>
                        </a:spcBef>
                        <a:spcAft>
                          <a:spcPts val="0"/>
                        </a:spcAft>
                        <a:buNone/>
                      </a:pPr>
                      <a:r>
                        <a:rPr lang="en-US" sz="1800"/>
                        <a:t>0</a:t>
                      </a:r>
                      <a:endParaRPr/>
                    </a:p>
                  </a:txBody>
                  <a:tcPr marL="91450" marR="91450" marT="45725" marB="45725"/>
                </a:tc>
                <a:tc>
                  <a:txBody>
                    <a:bodyPr/>
                    <a:lstStyle/>
                    <a:p>
                      <a:pPr marL="0" marR="0" lvl="0" indent="0" algn="l" rtl="0">
                        <a:spcBef>
                          <a:spcPts val="0"/>
                        </a:spcBef>
                        <a:spcAft>
                          <a:spcPts val="0"/>
                        </a:spcAft>
                        <a:buNone/>
                      </a:pPr>
                      <a:r>
                        <a:rPr lang="en-US" sz="1800" dirty="0"/>
                        <a:t>0</a:t>
                      </a:r>
                      <a:endParaRPr dirty="0"/>
                    </a:p>
                  </a:txBody>
                  <a:tcPr marL="91450" marR="91450" marT="45725" marB="45725"/>
                </a:tc>
                <a:extLst>
                  <a:ext uri="{0D108BD9-81ED-4DB2-BD59-A6C34878D82A}">
                    <a16:rowId xmlns:a16="http://schemas.microsoft.com/office/drawing/2014/main" val="10004"/>
                  </a:ext>
                </a:extLst>
              </a:tr>
            </a:tbl>
          </a:graphicData>
        </a:graphic>
      </p:graphicFrame>
      <p:sp>
        <p:nvSpPr>
          <p:cNvPr id="212" name="Google Shape;212;p27"/>
          <p:cNvSpPr txBox="1"/>
          <p:nvPr/>
        </p:nvSpPr>
        <p:spPr>
          <a:xfrm>
            <a:off x="2899873" y="4379200"/>
            <a:ext cx="2249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Arial" panose="020B0604020202020204" pitchFamily="34" charset="0"/>
                <a:ea typeface="Calibri"/>
                <a:cs typeface="Arial" panose="020B0604020202020204" pitchFamily="34" charset="0"/>
                <a:sym typeface="Calibri"/>
              </a:rPr>
              <a:t>Reads Per Million</a:t>
            </a:r>
            <a:endParaRPr b="1" dirty="0">
              <a:latin typeface="Arial" panose="020B0604020202020204" pitchFamily="34" charset="0"/>
              <a:cs typeface="Arial" panose="020B0604020202020204" pitchFamily="34" charset="0"/>
            </a:endParaRPr>
          </a:p>
        </p:txBody>
      </p:sp>
      <p:sp>
        <p:nvSpPr>
          <p:cNvPr id="213" name="Google Shape;213;p27"/>
          <p:cNvSpPr/>
          <p:nvPr/>
        </p:nvSpPr>
        <p:spPr>
          <a:xfrm>
            <a:off x="5906750" y="3909850"/>
            <a:ext cx="618900" cy="532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C1F6F3A-9F8C-A444-B651-E4E66C796EF0}"/>
              </a:ext>
            </a:extLst>
          </p:cNvPr>
          <p:cNvSpPr txBox="1"/>
          <p:nvPr/>
        </p:nvSpPr>
        <p:spPr>
          <a:xfrm>
            <a:off x="-29496" y="3056982"/>
            <a:ext cx="2975894" cy="1200329"/>
          </a:xfrm>
          <a:prstGeom prst="rect">
            <a:avLst/>
          </a:prstGeom>
          <a:noFill/>
        </p:spPr>
        <p:txBody>
          <a:bodyPr wrap="square" rtlCol="0">
            <a:spAutoFit/>
          </a:bodyPr>
          <a:lstStyle/>
          <a:p>
            <a:pPr marL="285750" indent="-285750">
              <a:buFontTx/>
              <a:buChar char="-"/>
            </a:pPr>
            <a:r>
              <a:rPr lang="en-US" dirty="0">
                <a:latin typeface="Arial" panose="020B0604020202020204" pitchFamily="34" charset="0"/>
                <a:cs typeface="Arial" panose="020B0604020202020204" pitchFamily="34" charset="0"/>
              </a:rPr>
              <a:t>Sum total reads</a:t>
            </a:r>
          </a:p>
          <a:p>
            <a:pPr marL="285750" indent="-285750">
              <a:buFontTx/>
              <a:buChar char="-"/>
            </a:pPr>
            <a:r>
              <a:rPr lang="en-US" dirty="0">
                <a:latin typeface="Arial" panose="020B0604020202020204" pitchFamily="34" charset="0"/>
                <a:cs typeface="Arial" panose="020B0604020202020204" pitchFamily="34" charset="0"/>
              </a:rPr>
              <a:t>Divide by scaling factor</a:t>
            </a:r>
          </a:p>
          <a:p>
            <a:pPr marL="285750" indent="-285750">
              <a:buFontTx/>
              <a:buChar char="-"/>
            </a:pPr>
            <a:r>
              <a:rPr lang="en-US" dirty="0">
                <a:latin typeface="Arial" panose="020B0604020202020204" pitchFamily="34" charset="0"/>
                <a:cs typeface="Arial" panose="020B0604020202020204" pitchFamily="34" charset="0"/>
              </a:rPr>
              <a:t>Divide each count by this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8126</TotalTime>
  <Words>5712</Words>
  <Application>Microsoft Macintosh PowerPoint</Application>
  <PresentationFormat>Widescreen</PresentationFormat>
  <Paragraphs>669</Paragraphs>
  <Slides>36</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Helvetica Neue</vt:lpstr>
      <vt:lpstr>Lato</vt:lpstr>
      <vt:lpstr>Roboto</vt:lpstr>
      <vt:lpstr>Roboto Mono</vt:lpstr>
      <vt:lpstr>Office Theme</vt:lpstr>
      <vt:lpstr>CMM 262 Module 4: Lecture 2  RNA-Seq:  Differential Expression Analysis</vt:lpstr>
      <vt:lpstr>Lecture Overview</vt:lpstr>
      <vt:lpstr>RNA-Seq Workflow: Functional Analysis</vt:lpstr>
      <vt:lpstr>Why Normalize Reads?</vt:lpstr>
      <vt:lpstr>RPM/CPM</vt:lpstr>
      <vt:lpstr>RPKM/FPKM</vt:lpstr>
      <vt:lpstr>TPM</vt:lpstr>
      <vt:lpstr>PowerPoint Presentation</vt:lpstr>
      <vt:lpstr>PowerPoint Presentation</vt:lpstr>
      <vt:lpstr>RPKM Calculation </vt:lpstr>
      <vt:lpstr>PowerPoint Presentation</vt:lpstr>
      <vt:lpstr>PowerPoint Presentation</vt:lpstr>
      <vt:lpstr>PowerPoint Presentation</vt:lpstr>
      <vt:lpstr>Summary</vt:lpstr>
      <vt:lpstr>Normalization</vt:lpstr>
      <vt:lpstr>Break: 5 min</vt:lpstr>
      <vt:lpstr>DESeq2 and EdgeR</vt:lpstr>
      <vt:lpstr>Negative binomial distribution</vt:lpstr>
      <vt:lpstr>Dispersion</vt:lpstr>
      <vt:lpstr>RNA-Seq</vt:lpstr>
      <vt:lpstr>DESeq2 and edgeR: Long RNA-Seq</vt:lpstr>
      <vt:lpstr>Extracellular Small RNA</vt:lpstr>
      <vt:lpstr>Small vs. Long RNA Lib Prep</vt:lpstr>
      <vt:lpstr>Genboree: exceRpt Small RNA Pipeline</vt:lpstr>
      <vt:lpstr>miRNA-Seq Analysis</vt:lpstr>
      <vt:lpstr>DESeq2 and TMM for miRNA-Seq Analysis</vt:lpstr>
      <vt:lpstr>DESeq2 and TMM for miRNA-Seq Analysis</vt:lpstr>
      <vt:lpstr>PowerPoint Presentation</vt:lpstr>
      <vt:lpstr>PowerPoint Presentation</vt:lpstr>
      <vt:lpstr>Break: 10 minutes</vt:lpstr>
      <vt:lpstr>Exercise: miRNA-Seq Differential Expression Analysis using DESeq2 and edgeR-TMM</vt:lpstr>
      <vt:lpstr>Normalization</vt:lpstr>
      <vt:lpstr>PowerPoint Presentation</vt:lpstr>
      <vt:lpstr>EdgeR- TMM: miRNA-Seq Exercise</vt:lpstr>
      <vt:lpstr>Overlap in DE miRNAs using DESeq2 and TMM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CMM 262: Quantitative Methods in Genetics &amp; Genomics Module 1: RNA-Seq</dc:title>
  <dc:creator>Pantham, Priyadarshini</dc:creator>
  <cp:lastModifiedBy>Pantham, Priyadarshini</cp:lastModifiedBy>
  <cp:revision>204</cp:revision>
  <dcterms:created xsi:type="dcterms:W3CDTF">2021-11-01T21:20:42Z</dcterms:created>
  <dcterms:modified xsi:type="dcterms:W3CDTF">2022-01-24T21:33:32Z</dcterms:modified>
</cp:coreProperties>
</file>